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840" r:id="rId1"/>
  </p:sldMasterIdLst>
  <p:notesMasterIdLst>
    <p:notesMasterId r:id="rId8"/>
  </p:notesMasterIdLst>
  <p:sldIdLst>
    <p:sldId id="257" r:id="rId2"/>
    <p:sldId id="262" r:id="rId3"/>
    <p:sldId id="258" r:id="rId4"/>
    <p:sldId id="259" r:id="rId5"/>
    <p:sldId id="261" r:id="rId6"/>
    <p:sldId id="260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980" autoAdjust="0"/>
    <p:restoredTop sz="94660"/>
  </p:normalViewPr>
  <p:slideViewPr>
    <p:cSldViewPr snapToGrid="0">
      <p:cViewPr varScale="1">
        <p:scale>
          <a:sx n="61" d="100"/>
          <a:sy n="61" d="100"/>
        </p:scale>
        <p:origin x="30" y="4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34EF43E-E4F6-4A8A-A067-0C5E213797F6}" type="datetimeFigureOut">
              <a:rPr kumimoji="1" lang="ja-JP" altLang="en-US" smtClean="0"/>
              <a:t>2013/6/25</a:t>
            </a:fld>
            <a:endParaRPr kumimoji="1" lang="ja-JP" altLang="en-US" dirty="0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 dirty="0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52C942C-B262-4290-BEF7-A530CA5C71B2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9934635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803867-0D67-458B-837B-76DD97B21EB0}" type="slidenum">
              <a:rPr kumimoji="1" lang="ja-JP" altLang="en-US" smtClean="0"/>
              <a:t>1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26429688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803867-0D67-458B-837B-76DD97B21EB0}" type="slidenum">
              <a:rPr kumimoji="1" lang="ja-JP" altLang="en-US" smtClean="0"/>
              <a:t>3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725508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761999"/>
            <a:ext cx="9141619" cy="53340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70263" y="761999"/>
            <a:ext cx="2925318" cy="5334001"/>
          </a:xfrm>
          <a:prstGeom prst="rect">
            <a:avLst/>
          </a:prstGeom>
          <a:solidFill>
            <a:srgbClr val="C8C8C8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69848" y="1298448"/>
            <a:ext cx="7315200" cy="3255264"/>
          </a:xfrm>
        </p:spPr>
        <p:txBody>
          <a:bodyPr anchor="b">
            <a:normAutofit/>
          </a:bodyPr>
          <a:lstStyle>
            <a:lvl1pPr algn="l">
              <a:defRPr sz="5900" spc="-100" baseline="0">
                <a:solidFill>
                  <a:srgbClr val="FFFFFF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15" y="4670246"/>
            <a:ext cx="7315200" cy="914400"/>
          </a:xfrm>
        </p:spPr>
        <p:txBody>
          <a:bodyPr anchor="t">
            <a:normAutofit/>
          </a:bodyPr>
          <a:lstStyle>
            <a:lvl1pPr marL="0" indent="0" algn="l">
              <a:buNone/>
              <a:defRPr sz="2200" cap="none" spc="0" baseline="0"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6/25/2013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6/25/2013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81000" y="990600"/>
            <a:ext cx="2819400" cy="4953000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67912" y="868680"/>
            <a:ext cx="7315200" cy="5120640"/>
          </a:xfrm>
        </p:spPr>
        <p:txBody>
          <a:bodyPr vert="eaVert" anchor="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6/25/2013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6/25/2013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67912" y="1298448"/>
            <a:ext cx="7315200" cy="3255264"/>
          </a:xfrm>
        </p:spPr>
        <p:txBody>
          <a:bodyPr anchor="b">
            <a:normAutofit/>
          </a:bodyPr>
          <a:lstStyle>
            <a:lvl1pPr>
              <a:defRPr sz="5900" b="0" spc="-1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86200" y="4672584"/>
            <a:ext cx="7315200" cy="914400"/>
          </a:xfrm>
        </p:spPr>
        <p:txBody>
          <a:bodyPr anchor="t">
            <a:normAutofit/>
          </a:bodyPr>
          <a:lstStyle>
            <a:lvl1pPr marL="0" indent="0">
              <a:buNone/>
              <a:defRPr sz="2200" cap="none" spc="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6/25/2013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67912" y="868680"/>
            <a:ext cx="347472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818120" y="868680"/>
            <a:ext cx="347472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6/25/2013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67912" y="1023586"/>
            <a:ext cx="3474720" cy="80772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7912" y="1930936"/>
            <a:ext cx="3474720" cy="402336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818463" y="1023586"/>
            <a:ext cx="3474720" cy="813171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818463" y="1930936"/>
            <a:ext cx="3474720" cy="402336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6/25/2013</a:t>
            </a:fld>
            <a:endParaRPr 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6/25/2013</a:t>
            </a:fld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6/25/2013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032" y="1143000"/>
            <a:ext cx="2834640" cy="2377440"/>
          </a:xfrm>
        </p:spPr>
        <p:txBody>
          <a:bodyPr anchor="b">
            <a:normAutofit/>
          </a:bodyPr>
          <a:lstStyle>
            <a:lvl1pPr>
              <a:defRPr sz="3200" b="0" baseline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67912" y="868680"/>
            <a:ext cx="731520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6032" y="3494176"/>
            <a:ext cx="2834640" cy="2321990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6/25/2013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032" y="1143000"/>
            <a:ext cx="2834640" cy="237744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570644" y="767419"/>
            <a:ext cx="8115230" cy="5330952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dirty="0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6032" y="3493008"/>
            <a:ext cx="2834640" cy="2322576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6/25/2013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3499101" y="6356350"/>
            <a:ext cx="5911517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758952"/>
            <a:ext cx="3443590" cy="5330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2919" y="1123837"/>
            <a:ext cx="2947482" cy="46011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8" name="Rectangle 37"/>
          <p:cNvSpPr/>
          <p:nvPr/>
        </p:nvSpPr>
        <p:spPr>
          <a:xfrm>
            <a:off x="11815864" y="758952"/>
            <a:ext cx="384048" cy="5330952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69268" y="864108"/>
            <a:ext cx="7315200" cy="51206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62465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5586B75A-687E-405C-8A0B-8D00578BA2C3}" type="datetimeFigureOut">
              <a:rPr lang="en-US" dirty="0"/>
              <a:pPr/>
              <a:t>6/25/2013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869268" y="6356350"/>
            <a:ext cx="59115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34135" y="6356350"/>
            <a:ext cx="153092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3600" kern="1200" spc="-60" baseline="0">
          <a:solidFill>
            <a:srgbClr val="FFFFFF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/>
        </a:buClr>
        <a:buFont typeface="Wingdings 2" pitchFamily="18" charset="2"/>
        <a:buChar char=""/>
        <a:defRPr kumimoji="1"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kumimoji="1"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kumimoji="1"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kumimoji="1"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kumimoji="1"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kumimoji="1"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kumimoji="1"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kumimoji="1"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kumimoji="1"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 smtClean="0">
                <a:solidFill>
                  <a:schemeClr val="accent6">
                    <a:lumMod val="50000"/>
                  </a:schemeClr>
                </a:solidFill>
                <a:latin typeface="HG創英角ｺﾞｼｯｸUB" panose="020B0909000000000000" pitchFamily="49" charset="-128"/>
                <a:ea typeface="HG創英角ｺﾞｼｯｸUB" panose="020B0909000000000000" pitchFamily="49" charset="-128"/>
              </a:rPr>
              <a:t>個人情報保護研修</a:t>
            </a:r>
            <a:endParaRPr kumimoji="1" lang="ja-JP" altLang="en-US" dirty="0">
              <a:solidFill>
                <a:schemeClr val="accent6">
                  <a:lumMod val="50000"/>
                </a:schemeClr>
              </a:solidFill>
              <a:latin typeface="HG創英角ｺﾞｼｯｸUB" panose="020B0909000000000000" pitchFamily="49" charset="-128"/>
              <a:ea typeface="HG創英角ｺﾞｼｯｸUB" panose="020B0909000000000000" pitchFamily="49" charset="-128"/>
            </a:endParaRP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r"/>
            <a:r>
              <a:rPr kumimoji="1" lang="ja-JP" altLang="en-US" sz="3200" dirty="0" smtClean="0"/>
              <a:t>総務部</a:t>
            </a:r>
            <a:endParaRPr kumimoji="1" lang="ja-JP" altLang="en-US" sz="3200" dirty="0"/>
          </a:p>
        </p:txBody>
      </p:sp>
    </p:spTree>
    <p:extLst>
      <p:ext uri="{BB962C8B-B14F-4D97-AF65-F5344CB8AC3E}">
        <p14:creationId xmlns:p14="http://schemas.microsoft.com/office/powerpoint/2010/main" val="780300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コンテンツ プレースホルダー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223276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背景・目的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l"/>
            </a:pPr>
            <a:r>
              <a:rPr kumimoji="1" lang="ja-JP" altLang="en-US" dirty="0" smtClean="0"/>
              <a:t>先週、</a:t>
            </a:r>
            <a:r>
              <a:rPr kumimoji="1" lang="en-US" altLang="ja-JP" dirty="0" smtClean="0"/>
              <a:t>A</a:t>
            </a:r>
            <a:r>
              <a:rPr kumimoji="1" lang="ja-JP" altLang="en-US" dirty="0" smtClean="0"/>
              <a:t>支店で</a:t>
            </a:r>
            <a:r>
              <a:rPr kumimoji="1" lang="en-US" altLang="ja-JP" dirty="0" smtClean="0"/>
              <a:t>20</a:t>
            </a:r>
            <a:r>
              <a:rPr kumimoji="1" lang="ja-JP" altLang="en-US" dirty="0" smtClean="0"/>
              <a:t>件の顧客情報が流出</a:t>
            </a:r>
            <a:endParaRPr kumimoji="1" lang="en-US" altLang="ja-JP" dirty="0" smtClean="0"/>
          </a:p>
          <a:p>
            <a:pPr rtl="0" eaLnBrk="1" latinLnBrk="0" hangingPunct="1">
              <a:buFont typeface="Wingdings" panose="05000000000000000000" pitchFamily="2" charset="2"/>
              <a:buChar char="l"/>
            </a:pPr>
            <a:r>
              <a:rPr kumimoji="1" lang="ja-JP" altLang="ja-JP" sz="20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+mn-lt"/>
                <a:ea typeface="+mn-ea"/>
                <a:cs typeface="+mn-cs"/>
              </a:rPr>
              <a:t>再発防止のため、社員全員を対象に研修を行い、情報漏洩対策を徹底させる</a:t>
            </a:r>
            <a:endParaRPr lang="ja-JP" altLang="ja-JP" sz="2000" dirty="0" smtClean="0">
              <a:effectLst/>
            </a:endParaRPr>
          </a:p>
          <a:p>
            <a:pPr rtl="0" eaLnBrk="1" latinLnBrk="0" hangingPunct="1">
              <a:buFont typeface="Wingdings" panose="05000000000000000000" pitchFamily="2" charset="2"/>
              <a:buChar char="l"/>
            </a:pPr>
            <a:r>
              <a:rPr kumimoji="1" lang="ja-JP" altLang="ja-JP" sz="20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+mn-lt"/>
                <a:ea typeface="+mn-ea"/>
                <a:cs typeface="+mn-cs"/>
              </a:rPr>
              <a:t>万が一漏洩した場合に、適切に対応できるようにする</a:t>
            </a:r>
            <a:endParaRPr lang="ja-JP" altLang="ja-JP" dirty="0" smtClean="0">
              <a:effectLst/>
            </a:endParaRP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5D92D8-69C2-4C71-B06F-598380D028FF}" type="datetime5">
              <a:rPr lang="ja-JP" altLang="en-US" smtClean="0"/>
              <a:t>2013/06/25</a:t>
            </a:fld>
            <a:endParaRPr 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 dirty="0" smtClean="0"/>
              <a:t>株式会社ひまわりサービス</a:t>
            </a:r>
            <a:endParaRPr 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50924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研修方法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l"/>
            </a:pPr>
            <a:r>
              <a:rPr kumimoji="1" lang="ja-JP" altLang="en-US" dirty="0" smtClean="0"/>
              <a:t>集合研修</a:t>
            </a:r>
          </a:p>
          <a:p>
            <a:pPr marL="898525" lvl="1" indent="-182563">
              <a:tabLst>
                <a:tab pos="1616075" algn="l"/>
              </a:tabLst>
            </a:pPr>
            <a:r>
              <a:rPr kumimoji="1" lang="ja-JP" altLang="en-US" dirty="0" smtClean="0"/>
              <a:t>日程</a:t>
            </a:r>
            <a:r>
              <a:rPr kumimoji="1" lang="en-US" altLang="ja-JP" dirty="0" smtClean="0"/>
              <a:t>	7</a:t>
            </a:r>
            <a:r>
              <a:rPr kumimoji="1" lang="ja-JP" altLang="en-US" dirty="0" smtClean="0"/>
              <a:t>月</a:t>
            </a:r>
            <a:r>
              <a:rPr kumimoji="1" lang="en-US" altLang="ja-JP" dirty="0" smtClean="0"/>
              <a:t>1</a:t>
            </a:r>
            <a:r>
              <a:rPr kumimoji="1" lang="ja-JP" altLang="en-US" dirty="0" smtClean="0"/>
              <a:t>日（月）～</a:t>
            </a:r>
            <a:r>
              <a:rPr kumimoji="1" lang="en-US" altLang="ja-JP" dirty="0" smtClean="0"/>
              <a:t>5</a:t>
            </a:r>
            <a:r>
              <a:rPr kumimoji="1" lang="ja-JP" altLang="en-US" dirty="0" smtClean="0"/>
              <a:t>日（金）</a:t>
            </a:r>
          </a:p>
          <a:p>
            <a:pPr marL="898525" lvl="1" indent="-182563">
              <a:tabLst>
                <a:tab pos="1616075" algn="l"/>
              </a:tabLst>
            </a:pPr>
            <a:r>
              <a:rPr kumimoji="1" lang="ja-JP" altLang="en-US" dirty="0" smtClean="0"/>
              <a:t>時間</a:t>
            </a:r>
            <a:r>
              <a:rPr kumimoji="1" lang="en-US" altLang="ja-JP" dirty="0" smtClean="0"/>
              <a:t>	2</a:t>
            </a:r>
            <a:r>
              <a:rPr kumimoji="1" lang="ja-JP" altLang="en-US" dirty="0" smtClean="0"/>
              <a:t>時間</a:t>
            </a:r>
          </a:p>
          <a:p>
            <a:pPr marL="898525" lvl="1" indent="-182563">
              <a:tabLst>
                <a:tab pos="1616075" algn="l"/>
              </a:tabLst>
            </a:pPr>
            <a:r>
              <a:rPr kumimoji="1" lang="ja-JP" altLang="en-US" dirty="0" smtClean="0"/>
              <a:t>対象</a:t>
            </a:r>
            <a:r>
              <a:rPr kumimoji="1" lang="en-US" altLang="ja-JP" dirty="0" smtClean="0"/>
              <a:t>	</a:t>
            </a:r>
            <a:r>
              <a:rPr kumimoji="1" lang="ja-JP" altLang="en-US" dirty="0" smtClean="0"/>
              <a:t>全社員（部署ごとに行う）</a:t>
            </a:r>
          </a:p>
          <a:p>
            <a:pPr>
              <a:buFont typeface="Wingdings" panose="05000000000000000000" pitchFamily="2" charset="2"/>
              <a:buChar char="l"/>
            </a:pPr>
            <a:r>
              <a:rPr kumimoji="1" lang="en-US" altLang="ja-JP" dirty="0" smtClean="0"/>
              <a:t>e</a:t>
            </a:r>
            <a:r>
              <a:rPr kumimoji="1" lang="ja-JP" altLang="en-US" dirty="0" smtClean="0"/>
              <a:t>ラーニング</a:t>
            </a:r>
          </a:p>
          <a:p>
            <a:pPr marL="898525" lvl="1" indent="-182563">
              <a:tabLst>
                <a:tab pos="1616075" algn="l"/>
              </a:tabLst>
            </a:pPr>
            <a:r>
              <a:rPr kumimoji="1" lang="ja-JP" altLang="en-US" dirty="0" smtClean="0"/>
              <a:t>日程</a:t>
            </a:r>
            <a:r>
              <a:rPr kumimoji="1" lang="en-US" altLang="ja-JP" dirty="0" smtClean="0"/>
              <a:t>	7</a:t>
            </a:r>
            <a:r>
              <a:rPr kumimoji="1" lang="ja-JP" altLang="en-US" dirty="0" smtClean="0"/>
              <a:t>月</a:t>
            </a:r>
          </a:p>
          <a:p>
            <a:pPr marL="898525" lvl="1" indent="-182563">
              <a:tabLst>
                <a:tab pos="1616075" algn="l"/>
              </a:tabLst>
            </a:pPr>
            <a:r>
              <a:rPr kumimoji="1" lang="ja-JP" altLang="en-US" dirty="0" smtClean="0"/>
              <a:t>時間</a:t>
            </a:r>
            <a:r>
              <a:rPr kumimoji="1" lang="en-US" altLang="ja-JP" dirty="0" smtClean="0"/>
              <a:t>	</a:t>
            </a:r>
            <a:r>
              <a:rPr kumimoji="1" lang="ja-JP" altLang="en-US" dirty="0" smtClean="0"/>
              <a:t>合計</a:t>
            </a:r>
            <a:r>
              <a:rPr kumimoji="1" lang="en-US" altLang="ja-JP" dirty="0" smtClean="0"/>
              <a:t>4</a:t>
            </a:r>
            <a:r>
              <a:rPr kumimoji="1" lang="ja-JP" altLang="en-US" dirty="0" smtClean="0"/>
              <a:t>時間</a:t>
            </a:r>
          </a:p>
          <a:p>
            <a:pPr marL="898525" lvl="1" indent="-182563">
              <a:tabLst>
                <a:tab pos="1616075" algn="l"/>
              </a:tabLst>
            </a:pPr>
            <a:r>
              <a:rPr kumimoji="1" lang="ja-JP" altLang="en-US" dirty="0" smtClean="0"/>
              <a:t>対象</a:t>
            </a:r>
            <a:r>
              <a:rPr kumimoji="1" lang="en-US" altLang="ja-JP" dirty="0" smtClean="0"/>
              <a:t>	</a:t>
            </a:r>
            <a:r>
              <a:rPr kumimoji="1" lang="ja-JP" altLang="en-US" dirty="0" smtClean="0"/>
              <a:t>全社員（個人で行う）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2BC6E2-F64E-445C-A610-8AE8B584AD29}" type="datetime5">
              <a:rPr lang="ja-JP" altLang="en-US" smtClean="0"/>
              <a:t>2013/06/25</a:t>
            </a:fld>
            <a:endParaRPr 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 dirty="0" smtClean="0"/>
              <a:t>株式会社ひまわりサービス</a:t>
            </a:r>
            <a:endParaRPr 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84094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研修方法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l"/>
            </a:pPr>
            <a:r>
              <a:rPr kumimoji="1" lang="ja-JP" altLang="en-US" dirty="0" smtClean="0"/>
              <a:t>集合研修</a:t>
            </a:r>
          </a:p>
          <a:p>
            <a:pPr marL="898525" lvl="1" indent="-182563">
              <a:tabLst>
                <a:tab pos="1616075" algn="l"/>
              </a:tabLst>
            </a:pPr>
            <a:r>
              <a:rPr kumimoji="1" lang="ja-JP" altLang="en-US" dirty="0" smtClean="0"/>
              <a:t>日程</a:t>
            </a:r>
            <a:r>
              <a:rPr kumimoji="1" lang="en-US" altLang="ja-JP" dirty="0" smtClean="0"/>
              <a:t>	7</a:t>
            </a:r>
            <a:r>
              <a:rPr kumimoji="1" lang="ja-JP" altLang="en-US" dirty="0" smtClean="0"/>
              <a:t>月</a:t>
            </a:r>
            <a:r>
              <a:rPr kumimoji="1" lang="en-US" altLang="ja-JP" dirty="0" smtClean="0"/>
              <a:t>1</a:t>
            </a:r>
            <a:r>
              <a:rPr kumimoji="1" lang="ja-JP" altLang="en-US" dirty="0" smtClean="0"/>
              <a:t>日（月）～</a:t>
            </a:r>
            <a:r>
              <a:rPr kumimoji="1" lang="en-US" altLang="ja-JP" dirty="0" smtClean="0"/>
              <a:t>5</a:t>
            </a:r>
            <a:r>
              <a:rPr kumimoji="1" lang="ja-JP" altLang="en-US" dirty="0" smtClean="0"/>
              <a:t>日（金）</a:t>
            </a:r>
          </a:p>
          <a:p>
            <a:pPr marL="898525" lvl="1" indent="-182563">
              <a:tabLst>
                <a:tab pos="1616075" algn="l"/>
              </a:tabLst>
            </a:pPr>
            <a:r>
              <a:rPr kumimoji="1" lang="ja-JP" altLang="en-US" dirty="0" smtClean="0"/>
              <a:t>時間</a:t>
            </a:r>
            <a:r>
              <a:rPr kumimoji="1" lang="en-US" altLang="ja-JP" dirty="0" smtClean="0"/>
              <a:t>	2</a:t>
            </a:r>
            <a:r>
              <a:rPr kumimoji="1" lang="ja-JP" altLang="en-US" dirty="0" smtClean="0"/>
              <a:t>時間</a:t>
            </a:r>
          </a:p>
          <a:p>
            <a:pPr marL="898525" lvl="1" indent="-182563">
              <a:tabLst>
                <a:tab pos="1616075" algn="l"/>
              </a:tabLst>
            </a:pPr>
            <a:r>
              <a:rPr kumimoji="1" lang="ja-JP" altLang="en-US" dirty="0" smtClean="0"/>
              <a:t>対象</a:t>
            </a:r>
            <a:r>
              <a:rPr kumimoji="1" lang="en-US" altLang="ja-JP" dirty="0" smtClean="0"/>
              <a:t>	</a:t>
            </a:r>
            <a:r>
              <a:rPr kumimoji="1" lang="ja-JP" altLang="en-US" dirty="0" smtClean="0"/>
              <a:t>全社員（部署ごとに行う）</a:t>
            </a:r>
          </a:p>
          <a:p>
            <a:pPr>
              <a:buFont typeface="Wingdings" panose="05000000000000000000" pitchFamily="2" charset="2"/>
              <a:buChar char="l"/>
            </a:pPr>
            <a:r>
              <a:rPr kumimoji="1" lang="en-US" altLang="ja-JP" dirty="0" smtClean="0"/>
              <a:t>e</a:t>
            </a:r>
            <a:r>
              <a:rPr kumimoji="1" lang="ja-JP" altLang="en-US" dirty="0" smtClean="0"/>
              <a:t>ラーニング</a:t>
            </a:r>
          </a:p>
          <a:p>
            <a:pPr marL="898525" lvl="1" indent="-182563">
              <a:tabLst>
                <a:tab pos="1616075" algn="l"/>
              </a:tabLst>
            </a:pPr>
            <a:r>
              <a:rPr kumimoji="1" lang="ja-JP" altLang="en-US" dirty="0" smtClean="0"/>
              <a:t>日程</a:t>
            </a:r>
            <a:r>
              <a:rPr kumimoji="1" lang="en-US" altLang="ja-JP" dirty="0" smtClean="0"/>
              <a:t>	7</a:t>
            </a:r>
            <a:r>
              <a:rPr kumimoji="1" lang="ja-JP" altLang="en-US" dirty="0" smtClean="0"/>
              <a:t>月</a:t>
            </a:r>
          </a:p>
          <a:p>
            <a:pPr marL="898525" lvl="1" indent="-182563">
              <a:tabLst>
                <a:tab pos="1616075" algn="l"/>
              </a:tabLst>
            </a:pPr>
            <a:r>
              <a:rPr kumimoji="1" lang="ja-JP" altLang="en-US" dirty="0" smtClean="0"/>
              <a:t>時間</a:t>
            </a:r>
            <a:r>
              <a:rPr kumimoji="1" lang="en-US" altLang="ja-JP" dirty="0" smtClean="0"/>
              <a:t>	</a:t>
            </a:r>
            <a:r>
              <a:rPr kumimoji="1" lang="ja-JP" altLang="en-US" dirty="0" smtClean="0"/>
              <a:t>合計</a:t>
            </a:r>
            <a:r>
              <a:rPr kumimoji="1" lang="en-US" altLang="ja-JP" dirty="0" smtClean="0"/>
              <a:t>4</a:t>
            </a:r>
            <a:r>
              <a:rPr kumimoji="1" lang="ja-JP" altLang="en-US" dirty="0" smtClean="0"/>
              <a:t>時間</a:t>
            </a:r>
          </a:p>
          <a:p>
            <a:pPr marL="898525" lvl="1" indent="-182563">
              <a:tabLst>
                <a:tab pos="1616075" algn="l"/>
              </a:tabLst>
            </a:pPr>
            <a:r>
              <a:rPr kumimoji="1" lang="ja-JP" altLang="en-US" dirty="0" smtClean="0"/>
              <a:t>対象</a:t>
            </a:r>
            <a:r>
              <a:rPr kumimoji="1" lang="en-US" altLang="ja-JP" dirty="0" smtClean="0"/>
              <a:t>	</a:t>
            </a:r>
            <a:r>
              <a:rPr kumimoji="1" lang="ja-JP" altLang="en-US" dirty="0" smtClean="0"/>
              <a:t>全社員（個人で行う）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2BC6E2-F64E-445C-A610-8AE8B584AD29}" type="datetime5">
              <a:rPr lang="ja-JP" altLang="en-US" smtClean="0"/>
              <a:t>2013/06/25</a:t>
            </a:fld>
            <a:endParaRPr 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 dirty="0" smtClean="0"/>
              <a:t>株式会社ひまわりサービス</a:t>
            </a:r>
            <a:endParaRPr 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102107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研修内容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rtl="0" eaLnBrk="1" latinLnBrk="0" hangingPunct="1">
              <a:buFont typeface="Wingdings" panose="05000000000000000000" pitchFamily="2" charset="2"/>
              <a:buChar char="l"/>
            </a:pPr>
            <a:r>
              <a:rPr kumimoji="1" lang="en-US" altLang="ja-JP" sz="20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+mn-lt"/>
                <a:ea typeface="+mn-ea"/>
                <a:cs typeface="+mn-cs"/>
              </a:rPr>
              <a:t>A</a:t>
            </a:r>
            <a:r>
              <a:rPr kumimoji="1" lang="ja-JP" altLang="ja-JP" sz="20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+mn-lt"/>
                <a:ea typeface="+mn-ea"/>
                <a:cs typeface="+mn-cs"/>
              </a:rPr>
              <a:t>支店での顧客情報流出の概要と原因、対応</a:t>
            </a:r>
            <a:endParaRPr lang="ja-JP" altLang="ja-JP" sz="2000" dirty="0" smtClean="0">
              <a:effectLst/>
            </a:endParaRPr>
          </a:p>
          <a:p>
            <a:pPr rtl="0" eaLnBrk="1" latinLnBrk="0" hangingPunct="1">
              <a:buFont typeface="Wingdings" panose="05000000000000000000" pitchFamily="2" charset="2"/>
              <a:buChar char="l"/>
            </a:pPr>
            <a:r>
              <a:rPr kumimoji="1" lang="ja-JP" altLang="ja-JP" sz="20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+mn-lt"/>
                <a:ea typeface="+mn-ea"/>
                <a:cs typeface="+mn-cs"/>
              </a:rPr>
              <a:t>個人情報、企業機密に該当するもの</a:t>
            </a:r>
            <a:endParaRPr lang="ja-JP" altLang="ja-JP" dirty="0" smtClean="0">
              <a:effectLst/>
            </a:endParaRPr>
          </a:p>
          <a:p>
            <a:pPr rtl="0" eaLnBrk="1" latinLnBrk="0" hangingPunct="1">
              <a:buFont typeface="Wingdings" panose="05000000000000000000" pitchFamily="2" charset="2"/>
              <a:buChar char="l"/>
            </a:pPr>
            <a:r>
              <a:rPr kumimoji="1" lang="ja-JP" altLang="ja-JP" sz="20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+mn-lt"/>
                <a:ea typeface="+mn-ea"/>
                <a:cs typeface="+mn-cs"/>
              </a:rPr>
              <a:t>個人情報の管理方法</a:t>
            </a:r>
            <a:endParaRPr lang="ja-JP" altLang="ja-JP" dirty="0" smtClean="0">
              <a:effectLst/>
            </a:endParaRPr>
          </a:p>
          <a:p>
            <a:pPr rtl="0" eaLnBrk="1" latinLnBrk="0" hangingPunct="1">
              <a:buFont typeface="Wingdings" panose="05000000000000000000" pitchFamily="2" charset="2"/>
              <a:buChar char="l"/>
            </a:pPr>
            <a:r>
              <a:rPr kumimoji="1" lang="ja-JP" altLang="ja-JP" sz="20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+mn-lt"/>
                <a:ea typeface="+mn-ea"/>
                <a:cs typeface="+mn-cs"/>
              </a:rPr>
              <a:t>パソコン利用時の注意点</a:t>
            </a:r>
            <a:endParaRPr lang="ja-JP" altLang="ja-JP" dirty="0" smtClean="0">
              <a:effectLst/>
            </a:endParaRPr>
          </a:p>
          <a:p>
            <a:pPr rtl="0" eaLnBrk="1" latinLnBrk="0" hangingPunct="1">
              <a:buFont typeface="Wingdings" panose="05000000000000000000" pitchFamily="2" charset="2"/>
              <a:buChar char="l"/>
            </a:pPr>
            <a:r>
              <a:rPr kumimoji="1" lang="en-US" altLang="ja-JP" sz="20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+mn-lt"/>
                <a:ea typeface="+mn-ea"/>
                <a:cs typeface="+mn-cs"/>
              </a:rPr>
              <a:t>SNS</a:t>
            </a:r>
            <a:r>
              <a:rPr kumimoji="1" lang="ja-JP" altLang="ja-JP" sz="20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+mn-lt"/>
                <a:ea typeface="+mn-ea"/>
                <a:cs typeface="+mn-cs"/>
              </a:rPr>
              <a:t>利用時の注意点</a:t>
            </a:r>
            <a:endParaRPr lang="ja-JP" altLang="ja-JP" dirty="0" smtClean="0">
              <a:effectLst/>
            </a:endParaRPr>
          </a:p>
          <a:p>
            <a:pPr rtl="0" eaLnBrk="1" latinLnBrk="0" hangingPunct="1">
              <a:buFont typeface="Wingdings" panose="05000000000000000000" pitchFamily="2" charset="2"/>
              <a:buChar char="l"/>
            </a:pPr>
            <a:r>
              <a:rPr kumimoji="1" lang="ja-JP" altLang="ja-JP" sz="20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+mn-lt"/>
                <a:ea typeface="+mn-ea"/>
                <a:cs typeface="+mn-cs"/>
              </a:rPr>
              <a:t>情報が漏洩した場合のリスク</a:t>
            </a:r>
            <a:endParaRPr lang="ja-JP" altLang="ja-JP" dirty="0" smtClean="0">
              <a:effectLst/>
            </a:endParaRPr>
          </a:p>
          <a:p>
            <a:pPr rtl="0" eaLnBrk="1" latinLnBrk="0" hangingPunct="1">
              <a:buFont typeface="Wingdings" panose="05000000000000000000" pitchFamily="2" charset="2"/>
              <a:buChar char="l"/>
            </a:pPr>
            <a:r>
              <a:rPr kumimoji="1" lang="ja-JP" altLang="ja-JP" sz="20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+mn-lt"/>
                <a:ea typeface="+mn-ea"/>
                <a:cs typeface="+mn-cs"/>
              </a:rPr>
              <a:t>情報漏洩の事例</a:t>
            </a:r>
            <a:endParaRPr lang="ja-JP" altLang="ja-JP" dirty="0" smtClean="0">
              <a:effectLst/>
            </a:endParaRPr>
          </a:p>
          <a:p>
            <a:pPr rtl="0" eaLnBrk="1" latinLnBrk="0" hangingPunct="1">
              <a:buFont typeface="Wingdings" panose="05000000000000000000" pitchFamily="2" charset="2"/>
              <a:buChar char="l"/>
            </a:pPr>
            <a:r>
              <a:rPr kumimoji="1" lang="ja-JP" altLang="ja-JP" sz="20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+mn-lt"/>
                <a:ea typeface="+mn-ea"/>
                <a:cs typeface="+mn-cs"/>
              </a:rPr>
              <a:t>漏洩時の対応</a:t>
            </a:r>
            <a:endParaRPr lang="ja-JP" altLang="ja-JP" dirty="0" smtClean="0">
              <a:effectLst/>
            </a:endParaRP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509AF-9E32-43AC-9AC8-B1ED5F201B38}" type="datetime5">
              <a:rPr lang="ja-JP" altLang="en-US" smtClean="0"/>
              <a:t>2013/06/25</a:t>
            </a:fld>
            <a:endParaRPr 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 dirty="0" smtClean="0"/>
              <a:t>株式会社ひまわりサービス</a:t>
            </a:r>
            <a:endParaRPr 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9013544"/>
      </p:ext>
    </p:extLst>
  </p:cSld>
  <p:clrMapOvr>
    <a:masterClrMapping/>
  </p:clrMapOvr>
</p:sld>
</file>

<file path=ppt/theme/theme1.xml><?xml version="1.0" encoding="utf-8"?>
<a:theme xmlns:a="http://schemas.openxmlformats.org/drawingml/2006/main" name="フレーム">
  <a:themeElements>
    <a:clrScheme name="Frame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Frame">
      <a:majorFont>
        <a:latin typeface="Corbel" panose="020B0503020204020204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Fram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20000"/>
                <a:lumMod val="102000"/>
              </a:schemeClr>
            </a:gs>
            <a:gs pos="48000">
              <a:schemeClr val="phClr">
                <a:tint val="98000"/>
                <a:shade val="90000"/>
                <a:satMod val="110000"/>
                <a:lumMod val="103000"/>
              </a:schemeClr>
            </a:gs>
            <a:gs pos="100000">
              <a:schemeClr val="phClr">
                <a:tint val="98000"/>
                <a:shade val="80000"/>
                <a:satMod val="10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rame" id="{F226E7A2-7162-461C-9490-D27D9DC04E43}" vid="{39D77354-939E-4A26-AE51-B3F9618B14B7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TC103457475[[fn=フレーム]]</Template>
  <TotalTime>59</TotalTime>
  <Words>142</Words>
  <Application>Microsoft Office PowerPoint</Application>
  <PresentationFormat>ワイド画面</PresentationFormat>
  <Paragraphs>47</Paragraphs>
  <Slides>6</Slides>
  <Notes>2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4" baseType="lpstr">
      <vt:lpstr>HG創英角ｺﾞｼｯｸUB</vt:lpstr>
      <vt:lpstr>ＭＳ Ｐゴシック</vt:lpstr>
      <vt:lpstr>ＭＳ ゴシック</vt:lpstr>
      <vt:lpstr>Calibri</vt:lpstr>
      <vt:lpstr>Corbel</vt:lpstr>
      <vt:lpstr>Wingdings</vt:lpstr>
      <vt:lpstr>Wingdings 2</vt:lpstr>
      <vt:lpstr>フレーム</vt:lpstr>
      <vt:lpstr>個人情報保護研修</vt:lpstr>
      <vt:lpstr>PowerPoint プレゼンテーション</vt:lpstr>
      <vt:lpstr>背景・目的</vt:lpstr>
      <vt:lpstr>研修方法</vt:lpstr>
      <vt:lpstr>研修方法</vt:lpstr>
      <vt:lpstr>研修内容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個人情報保護研修</dc:title>
  <dc:creator>Ken Ishikawa</dc:creator>
  <cp:lastModifiedBy>Ken Ishikawa</cp:lastModifiedBy>
  <cp:revision>2</cp:revision>
  <dcterms:created xsi:type="dcterms:W3CDTF">2013-06-25T02:58:43Z</dcterms:created>
  <dcterms:modified xsi:type="dcterms:W3CDTF">2013-06-25T03:58:10Z</dcterms:modified>
</cp:coreProperties>
</file>