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ags/tag4.xml" ContentType="application/vnd.openxmlformats-officedocument.presentationml.tags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6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96" autoAdjust="0"/>
    <p:restoredTop sz="94590" autoAdjust="0"/>
  </p:normalViewPr>
  <p:slideViewPr>
    <p:cSldViewPr snapToGrid="0">
      <p:cViewPr varScale="1">
        <p:scale>
          <a:sx n="61" d="100"/>
          <a:sy n="61" d="100"/>
        </p:scale>
        <p:origin x="60" y="3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notesViewPr>
    <p:cSldViewPr snapToGrid="0">
      <p:cViewPr varScale="1">
        <p:scale>
          <a:sx n="58" d="100"/>
          <a:sy n="58" d="100"/>
        </p:scale>
        <p:origin x="1758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bestFit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Sheet1!$A$2:$A$6</c:f>
              <c:strCache>
                <c:ptCount val="5"/>
                <c:pt idx="0">
                  <c:v>非常に満足</c:v>
                </c:pt>
                <c:pt idx="1">
                  <c:v>満足</c:v>
                </c:pt>
                <c:pt idx="2">
                  <c:v>どちらともいえない</c:v>
                </c:pt>
                <c:pt idx="3">
                  <c:v>不満</c:v>
                </c:pt>
                <c:pt idx="4">
                  <c:v>非常に不満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8</c:v>
                </c:pt>
                <c:pt idx="1">
                  <c:v>17</c:v>
                </c:pt>
                <c:pt idx="2">
                  <c:v>25</c:v>
                </c:pt>
                <c:pt idx="3">
                  <c:v>20</c:v>
                </c:pt>
                <c:pt idx="4">
                  <c:v>12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radarChart>
        <c:radarStyle val="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平均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Sheet1!$A$2:$A$6</c:f>
              <c:strCache>
                <c:ptCount val="5"/>
                <c:pt idx="0">
                  <c:v>広さ</c:v>
                </c:pt>
                <c:pt idx="1">
                  <c:v>清掃</c:v>
                </c:pt>
                <c:pt idx="2">
                  <c:v>空調</c:v>
                </c:pt>
                <c:pt idx="3">
                  <c:v>バスルーム</c:v>
                </c:pt>
                <c:pt idx="4">
                  <c:v>ベッド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3.4</c:v>
                </c:pt>
                <c:pt idx="1">
                  <c:v>2.2000000000000002</c:v>
                </c:pt>
                <c:pt idx="2">
                  <c:v>2.8</c:v>
                </c:pt>
                <c:pt idx="3">
                  <c:v>3.5</c:v>
                </c:pt>
                <c:pt idx="4">
                  <c:v>3.1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17357240"/>
        <c:axId val="317356456"/>
      </c:radarChart>
      <c:catAx>
        <c:axId val="3173572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17356456"/>
        <c:crosses val="autoZero"/>
        <c:auto val="1"/>
        <c:lblAlgn val="ctr"/>
        <c:lblOffset val="100"/>
        <c:noMultiLvlLbl val="0"/>
      </c:catAx>
      <c:valAx>
        <c:axId val="317356456"/>
        <c:scaling>
          <c:orientation val="minMax"/>
          <c:max val="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173572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dLbls>
            <c:numFmt formatCode="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Sheet1!$A$2:$A$9</c:f>
              <c:strCache>
                <c:ptCount val="8"/>
                <c:pt idx="0">
                  <c:v>その他</c:v>
                </c:pt>
                <c:pt idx="1">
                  <c:v>自分で選んでいない</c:v>
                </c:pt>
                <c:pt idx="2">
                  <c:v>他に空いていなかった</c:v>
                </c:pt>
                <c:pt idx="3">
                  <c:v>評判が良かった</c:v>
                </c:pt>
                <c:pt idx="4">
                  <c:v>前に宿泊して良かった</c:v>
                </c:pt>
                <c:pt idx="5">
                  <c:v>客室・施設が良かった</c:v>
                </c:pt>
                <c:pt idx="6">
                  <c:v>立地が良かった</c:v>
                </c:pt>
                <c:pt idx="7">
                  <c:v>安かった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0.04</c:v>
                </c:pt>
                <c:pt idx="1">
                  <c:v>0.08</c:v>
                </c:pt>
                <c:pt idx="2">
                  <c:v>0.09</c:v>
                </c:pt>
                <c:pt idx="3">
                  <c:v>0.12</c:v>
                </c:pt>
                <c:pt idx="4">
                  <c:v>0.15</c:v>
                </c:pt>
                <c:pt idx="5">
                  <c:v>0.32</c:v>
                </c:pt>
                <c:pt idx="6">
                  <c:v>0.48</c:v>
                </c:pt>
                <c:pt idx="7">
                  <c:v>0.55000000000000004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82"/>
        <c:axId val="428204752"/>
        <c:axId val="428208280"/>
      </c:barChart>
      <c:catAx>
        <c:axId val="42820475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28208280"/>
        <c:crosses val="autoZero"/>
        <c:auto val="1"/>
        <c:lblAlgn val="ctr"/>
        <c:lblOffset val="100"/>
        <c:noMultiLvlLbl val="0"/>
      </c:catAx>
      <c:valAx>
        <c:axId val="42820828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282047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ctr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Sheet1!$A$2:$A$4</c:f>
              <c:strCache>
                <c:ptCount val="3"/>
                <c:pt idx="0">
                  <c:v>思う</c:v>
                </c:pt>
                <c:pt idx="1">
                  <c:v>どちらともいえない</c:v>
                </c:pt>
                <c:pt idx="2">
                  <c:v>思わない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22</c:v>
                </c:pt>
                <c:pt idx="1">
                  <c:v>42</c:v>
                </c:pt>
                <c:pt idx="2">
                  <c:v>30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8274AB-2CF7-461E-AB80-66B7F4FE4BE6}" type="datetimeFigureOut">
              <a:rPr kumimoji="1" lang="ja-JP" altLang="en-US" smtClean="0"/>
              <a:t>2013/4/3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A5C057-0A81-48ED-8223-2736222C09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8177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目次</a:t>
            </a:r>
            <a:endParaRPr kumimoji="1" lang="en-US" altLang="ja-JP" dirty="0" smtClean="0"/>
          </a:p>
          <a:p>
            <a:r>
              <a:rPr kumimoji="1" lang="ja-JP" altLang="en-US" dirty="0" smtClean="0"/>
              <a:t>アンケート調査概要</a:t>
            </a:r>
            <a:endParaRPr kumimoji="1" lang="en-US" altLang="ja-JP" dirty="0" smtClean="0"/>
          </a:p>
          <a:p>
            <a:r>
              <a:rPr kumimoji="1" lang="ja-JP" altLang="en-US" dirty="0" smtClean="0"/>
              <a:t>調査結果</a:t>
            </a:r>
            <a:r>
              <a:rPr kumimoji="1" lang="en-US" altLang="ja-JP" dirty="0" smtClean="0"/>
              <a:t>(1)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 smtClean="0"/>
              <a:t>調査結果</a:t>
            </a:r>
            <a:r>
              <a:rPr kumimoji="1" lang="en-US" altLang="ja-JP" dirty="0" smtClean="0"/>
              <a:t>(2)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 smtClean="0"/>
              <a:t>調査結果</a:t>
            </a:r>
            <a:r>
              <a:rPr kumimoji="1" lang="en-US" altLang="ja-JP" dirty="0" smtClean="0"/>
              <a:t>(3)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 smtClean="0"/>
              <a:t>まとめと今後の対応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A5C057-0A81-48ED-8223-2736222C0953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0631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A5C057-0A81-48ED-8223-2736222C0953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55264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7D9F04EE-B96A-45ED-B2C7-81D6FE0B6EDF}" type="datetime1">
              <a:rPr lang="en-US" altLang="ja-JP" smtClean="0"/>
              <a:t>4/3/2013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92447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D4A82-A800-4D34-A011-4C6599DD1B50}" type="datetime1">
              <a:rPr lang="en-US" altLang="ja-JP" smtClean="0"/>
              <a:t>4/3/2013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633700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D9D31-EC6E-4666-9DA8-9834E810BF63}" type="datetime1">
              <a:rPr lang="en-US" altLang="ja-JP" smtClean="0"/>
              <a:t>4/3/2013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50616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E4F0F-A42A-4A86-A190-4C48A45CAC66}" type="datetime1">
              <a:rPr lang="en-US" altLang="ja-JP" smtClean="0"/>
              <a:t>4/3/2013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07898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626D4-97A0-4CE1-939B-B1C6AE8DD8AC}" type="datetime1">
              <a:rPr lang="en-US" altLang="ja-JP" smtClean="0"/>
              <a:t>4/3/2013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589699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F5518-2BA2-4DB1-BA6C-1CD3C28AEB73}" type="datetime1">
              <a:rPr lang="en-US" altLang="ja-JP" smtClean="0"/>
              <a:t>4/3/2013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310697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E8FB0-486A-4789-B683-16A8F0524845}" type="datetime1">
              <a:rPr lang="en-US" altLang="ja-JP" smtClean="0"/>
              <a:t>4/3/2013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66632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5BD45-7D17-49F2-A555-2F083E76E274}" type="datetime1">
              <a:rPr lang="en-US" altLang="ja-JP" smtClean="0"/>
              <a:t>4/3/2013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369438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64C81-A852-458B-9020-CD61721E29C2}" type="datetime1">
              <a:rPr lang="en-US" altLang="ja-JP" smtClean="0"/>
              <a:t>4/3/2013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60314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3C5FC-4608-46D1-A8E3-A962315553DA}" type="datetime1">
              <a:rPr lang="en-US" altLang="ja-JP" smtClean="0"/>
              <a:t>4/3/2013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858004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0A6A4-6A92-4BD2-8718-5EBF1D87C096}" type="datetime1">
              <a:rPr lang="en-US" altLang="ja-JP" smtClean="0"/>
              <a:t>4/3/2013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841638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832C7-537A-42BD-9590-C7E78B675B87}" type="datetime1">
              <a:rPr lang="en-US" altLang="ja-JP" smtClean="0"/>
              <a:t>4/3/2013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82030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73670" y="2218267"/>
            <a:ext cx="4709054" cy="576262"/>
          </a:xfrm>
        </p:spPr>
        <p:txBody>
          <a:bodyPr anchor="t" anchorCtr="0">
            <a:noAutofit/>
          </a:bodyPr>
          <a:lstStyle>
            <a:lvl1pPr marL="0" indent="0">
              <a:buNone/>
              <a:defRPr sz="1800" b="0">
                <a:latin typeface="+mj-ea"/>
                <a:ea typeface="+mj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096003" y="2226734"/>
            <a:ext cx="4722813" cy="576262"/>
          </a:xfrm>
        </p:spPr>
        <p:txBody>
          <a:bodyPr anchor="t" anchorCtr="0">
            <a:noAutofit/>
          </a:bodyPr>
          <a:lstStyle>
            <a:lvl1pPr marL="0" indent="0">
              <a:buNone/>
              <a:defRPr sz="1800" b="0">
                <a:latin typeface="+mj-ea"/>
                <a:ea typeface="+mj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3B3FB-E965-4C07-A1EE-80F351FF20B1}" type="datetime1">
              <a:rPr lang="en-US" altLang="ja-JP" smtClean="0"/>
              <a:t>4/3/2013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09884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939FD-D138-4A8D-958A-03581AAC2793}" type="datetime1">
              <a:rPr lang="en-US" altLang="ja-JP" smtClean="0"/>
              <a:t>4/3/2013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66414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0FC70-3990-43FA-8B7C-D6F6764953B6}" type="datetime1">
              <a:rPr lang="en-US" altLang="ja-JP" smtClean="0"/>
              <a:t>4/3/2013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514441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0F503-7D7B-4CC6-961F-7085E6CB785C}" type="datetime1">
              <a:rPr lang="en-US" altLang="ja-JP" smtClean="0"/>
              <a:t>4/3/2013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735814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DD63F-8A8F-496B-93DC-E0F4425B1136}" type="datetime1">
              <a:rPr lang="en-US" altLang="ja-JP" smtClean="0"/>
              <a:t>4/3/2013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82562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35C07DC-A158-4E62-BD4A-31CE4F81B4C5}" type="datetime1">
              <a:rPr lang="en-US" altLang="ja-JP" smtClean="0"/>
              <a:t>4/3/2013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772151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81" r:id="rId13"/>
    <p:sldLayoutId id="2147483682" r:id="rId14"/>
    <p:sldLayoutId id="2147483683" r:id="rId15"/>
    <p:sldLayoutId id="2147483684" r:id="rId16"/>
    <p:sldLayoutId id="2147483685" r:id="rId17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kumimoji="1"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Wingdings" panose="05000000000000000000" pitchFamily="2" charset="2"/>
        <a:buChar char="l"/>
        <a:defRPr kumimoji="1" sz="2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kumimoji="1"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kumimoji="1"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kumimoji="1"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kumimoji="1"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kumimoji="1"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kumimoji="1"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kumimoji="1"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kumimoji="1"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3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4.xml"/><Relationship Id="rId4" Type="http://schemas.openxmlformats.org/officeDocument/2006/relationships/chart" Target="../charts/char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b="1" cap="none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お客様満足度調査報告書</a:t>
            </a:r>
            <a:endParaRPr kumimoji="1" lang="ja-JP" altLang="en-US" b="1" cap="none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400" dirty="0" smtClean="0"/>
              <a:t>グリーンビジネスホテル　マーケティング部</a:t>
            </a:r>
            <a:endParaRPr kumimoji="1" lang="ja-JP" altLang="en-US" sz="24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4574702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13000">
        <p15:prstTrans prst="peelOff" invX="1"/>
      </p:transition>
    </mc:Choice>
    <mc:Fallback>
      <p:transition spd="slow" advTm="1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アンケート調査概要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期間</a:t>
            </a:r>
            <a:endParaRPr lang="en-US" altLang="ja-JP" dirty="0"/>
          </a:p>
          <a:p>
            <a:pPr lvl="1"/>
            <a:r>
              <a:rPr lang="en-US" altLang="ja-JP" dirty="0" smtClean="0"/>
              <a:t>4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5</a:t>
            </a:r>
            <a:r>
              <a:rPr lang="ja-JP" altLang="en-US" dirty="0" smtClean="0"/>
              <a:t>月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r>
              <a:rPr lang="ja-JP" altLang="en-US" dirty="0" smtClean="0"/>
              <a:t>方法</a:t>
            </a:r>
            <a:endParaRPr lang="en-US" altLang="ja-JP" dirty="0"/>
          </a:p>
          <a:p>
            <a:pPr lvl="1"/>
            <a:r>
              <a:rPr lang="ja-JP" altLang="en-US" dirty="0" smtClean="0"/>
              <a:t>フロント・各部屋にアンケート用紙を用意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Web</a:t>
            </a:r>
            <a:r>
              <a:rPr lang="ja-JP" altLang="en-US" dirty="0" smtClean="0"/>
              <a:t>サイトにアンケートフォームを用意</a:t>
            </a:r>
            <a:endParaRPr lang="en-US" altLang="ja-JP" dirty="0" smtClean="0"/>
          </a:p>
          <a:p>
            <a:r>
              <a:rPr lang="ja-JP" altLang="en-US" dirty="0" smtClean="0"/>
              <a:t>回答数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1,297</a:t>
            </a:r>
          </a:p>
          <a:p>
            <a:pPr lvl="1"/>
            <a:endParaRPr lang="en-US" altLang="ja-JP" dirty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5073878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43162">
        <p15:prstTrans prst="peelOff" invX="1"/>
      </p:transition>
    </mc:Choice>
    <mc:Fallback>
      <p:transition spd="slow" advTm="4316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 bldLvl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調査結果</a:t>
            </a:r>
            <a:r>
              <a:rPr lang="ja-JP" altLang="en-US" dirty="0" smtClean="0"/>
              <a:t>（</a:t>
            </a:r>
            <a:r>
              <a:rPr lang="en-US" altLang="ja-JP" dirty="0" smtClean="0"/>
              <a:t>1</a:t>
            </a:r>
            <a:r>
              <a:rPr lang="ja-JP" altLang="en-US" dirty="0" smtClean="0"/>
              <a:t>）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 anchor="t" anchorCtr="0"/>
          <a:lstStyle/>
          <a:p>
            <a:r>
              <a:rPr kumimoji="1" lang="en-US" altLang="ja-JP" dirty="0" smtClean="0"/>
              <a:t>Q1</a:t>
            </a:r>
            <a:r>
              <a:rPr kumimoji="1" lang="ja-JP" altLang="en-US" dirty="0" smtClean="0"/>
              <a:t>　スタッフの対応はいかがでしたか？</a:t>
            </a:r>
            <a:endParaRPr kumimoji="1" lang="ja-JP" altLang="en-US" dirty="0"/>
          </a:p>
        </p:txBody>
      </p:sp>
      <p:graphicFrame>
        <p:nvGraphicFramePr>
          <p:cNvPr id="10" name="コンテンツ プレースホルダー 9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440100214"/>
              </p:ext>
            </p:extLst>
          </p:nvPr>
        </p:nvGraphicFramePr>
        <p:xfrm>
          <a:off x="685800" y="2870200"/>
          <a:ext cx="4997450" cy="2921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/>
        <p:txBody>
          <a:bodyPr anchor="t" anchorCtr="0"/>
          <a:lstStyle/>
          <a:p>
            <a:r>
              <a:rPr kumimoji="1" lang="en-US" altLang="ja-JP" dirty="0" smtClean="0"/>
              <a:t>Q2</a:t>
            </a:r>
            <a:r>
              <a:rPr kumimoji="1" lang="ja-JP" altLang="en-US" dirty="0" smtClean="0"/>
              <a:t>　お部屋はいかがでしたか？</a:t>
            </a:r>
            <a:endParaRPr kumimoji="1" lang="ja-JP" altLang="en-US" dirty="0"/>
          </a:p>
        </p:txBody>
      </p:sp>
      <p:graphicFrame>
        <p:nvGraphicFramePr>
          <p:cNvPr id="14" name="コンテンツ プレースホルダー 13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3367830555"/>
              </p:ext>
            </p:extLst>
          </p:nvPr>
        </p:nvGraphicFramePr>
        <p:xfrm>
          <a:off x="5822950" y="2870200"/>
          <a:ext cx="4995863" cy="2921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5" name="テキスト ボックス 14"/>
          <p:cNvSpPr txBox="1"/>
          <p:nvPr/>
        </p:nvSpPr>
        <p:spPr>
          <a:xfrm>
            <a:off x="7473266" y="5610387"/>
            <a:ext cx="19682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 smtClean="0"/>
              <a:t>1</a:t>
            </a:r>
            <a:r>
              <a:rPr kumimoji="1" lang="ja-JP" altLang="en-US" sz="1200" dirty="0" smtClean="0"/>
              <a:t>（非常に不満）～</a:t>
            </a:r>
            <a:endParaRPr kumimoji="1" lang="en-US" altLang="ja-JP" sz="1200" dirty="0" smtClean="0"/>
          </a:p>
          <a:p>
            <a:r>
              <a:rPr kumimoji="1" lang="en-US" altLang="ja-JP" sz="1200" dirty="0" smtClean="0"/>
              <a:t>5</a:t>
            </a:r>
            <a:r>
              <a:rPr kumimoji="1" lang="ja-JP" altLang="en-US" sz="1200" dirty="0" smtClean="0"/>
              <a:t>（非常に満足）の平均値</a:t>
            </a:r>
            <a:endParaRPr kumimoji="1" lang="ja-JP" altLang="en-US" sz="12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7706275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73646">
        <p15:prstTrans prst="peelOff" invX="1"/>
      </p:transition>
    </mc:Choice>
    <mc:Fallback>
      <p:transition spd="slow" advTm="7364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0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0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0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0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0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1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1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bldLvl="2"/>
      <p:bldGraphic spid="10" grpId="0">
        <p:bldSub>
          <a:bldChart bld="category"/>
        </p:bldSub>
      </p:bldGraphic>
      <p:bldP spid="5" grpId="0" build="p" bldLvl="2"/>
      <p:bldGraphic spid="14" grpId="0">
        <p:bldSub>
          <a:bldChart bld="series"/>
        </p:bldSub>
      </p:bldGraphic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調査結果</a:t>
            </a:r>
            <a:r>
              <a:rPr lang="ja-JP" altLang="en-US" dirty="0" smtClean="0"/>
              <a:t>（</a:t>
            </a:r>
            <a:r>
              <a:rPr lang="en-US" altLang="ja-JP" dirty="0" smtClean="0"/>
              <a:t>2</a:t>
            </a:r>
            <a:r>
              <a:rPr lang="ja-JP" altLang="en-US" dirty="0" smtClean="0"/>
              <a:t>）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Q3</a:t>
            </a:r>
            <a:r>
              <a:rPr kumimoji="1" lang="ja-JP" altLang="en-US" dirty="0" smtClean="0"/>
              <a:t>　当ホテルを選ばれた理由を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dirty="0" smtClean="0"/>
              <a:t>　　 </a:t>
            </a:r>
            <a:r>
              <a:rPr kumimoji="1" lang="ja-JP" altLang="en-US" dirty="0" smtClean="0"/>
              <a:t>お聞かせください（複数回答可）</a:t>
            </a:r>
            <a:endParaRPr kumimoji="1" lang="ja-JP" altLang="en-US" dirty="0"/>
          </a:p>
        </p:txBody>
      </p:sp>
      <p:graphicFrame>
        <p:nvGraphicFramePr>
          <p:cNvPr id="17" name="コンテンツ プレースホルダー 1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199049503"/>
              </p:ext>
            </p:extLst>
          </p:nvPr>
        </p:nvGraphicFramePr>
        <p:xfrm>
          <a:off x="685800" y="2870200"/>
          <a:ext cx="4997450" cy="2921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/>
        <p:txBody>
          <a:bodyPr anchor="t" anchorCtr="0"/>
          <a:lstStyle/>
          <a:p>
            <a:r>
              <a:rPr kumimoji="1" lang="en-US" altLang="ja-JP" dirty="0" smtClean="0"/>
              <a:t>Q4</a:t>
            </a:r>
            <a:r>
              <a:rPr kumimoji="1" lang="ja-JP" altLang="en-US" dirty="0" smtClean="0"/>
              <a:t>　</a:t>
            </a:r>
            <a:r>
              <a:rPr lang="ja-JP" altLang="en-US" dirty="0" smtClean="0"/>
              <a:t>また宿泊されたいと思います</a:t>
            </a:r>
            <a:r>
              <a:rPr lang="ja-JP" altLang="en-US" dirty="0"/>
              <a:t>か</a:t>
            </a:r>
            <a:r>
              <a:rPr kumimoji="1" lang="ja-JP" altLang="en-US" dirty="0" smtClean="0"/>
              <a:t>？</a:t>
            </a:r>
            <a:endParaRPr kumimoji="1" lang="ja-JP" altLang="en-US" dirty="0"/>
          </a:p>
        </p:txBody>
      </p:sp>
      <p:graphicFrame>
        <p:nvGraphicFramePr>
          <p:cNvPr id="9" name="コンテンツ プレースホルダー 8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2483636013"/>
              </p:ext>
            </p:extLst>
          </p:nvPr>
        </p:nvGraphicFramePr>
        <p:xfrm>
          <a:off x="5822950" y="2870200"/>
          <a:ext cx="4995863" cy="2921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4891295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71998">
        <p15:prstTrans prst="peelOff" invX="1"/>
      </p:transition>
    </mc:Choice>
    <mc:Fallback>
      <p:transition spd="slow" advTm="7199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7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9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9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9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9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bldLvl="2"/>
      <p:bldGraphic spid="17" grpId="0">
        <p:bldSub>
          <a:bldChart bld="series"/>
        </p:bldSub>
      </p:bldGraphic>
      <p:bldP spid="5" grpId="0" build="p" bldLvl="2"/>
      <p:bldGraphic spid="9" grpId="0">
        <p:bldSub>
          <a:bldChart bld="category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調査結果（</a:t>
            </a:r>
            <a:r>
              <a:rPr kumimoji="1" lang="en-US" altLang="ja-JP" dirty="0" smtClean="0"/>
              <a:t>3</a:t>
            </a:r>
            <a:r>
              <a:rPr kumimoji="1" lang="ja-JP" altLang="en-US" dirty="0" smtClean="0"/>
              <a:t>）</a:t>
            </a:r>
            <a:endParaRPr kumimoji="1" lang="ja-JP" alt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idx="1"/>
          </p:nvPr>
        </p:nvSpPr>
        <p:spPr>
          <a:xfrm>
            <a:off x="973670" y="2218267"/>
            <a:ext cx="6635998" cy="576262"/>
          </a:xfrm>
        </p:spPr>
        <p:txBody>
          <a:bodyPr anchor="t" anchorCtr="0"/>
          <a:lstStyle/>
          <a:p>
            <a:r>
              <a:rPr kumimoji="1" lang="en-US" altLang="ja-JP" dirty="0" smtClean="0"/>
              <a:t>Q5</a:t>
            </a:r>
            <a:r>
              <a:rPr kumimoji="1" lang="ja-JP" altLang="en-US" dirty="0" smtClean="0"/>
              <a:t>　ご意見・ご要望がございましたら、</a:t>
            </a:r>
            <a:r>
              <a:rPr lang="ja-JP" altLang="en-US" dirty="0" smtClean="0"/>
              <a:t> </a:t>
            </a:r>
            <a:r>
              <a:rPr kumimoji="1" lang="ja-JP" altLang="en-US" dirty="0" smtClean="0"/>
              <a:t>ご記入ください</a:t>
            </a:r>
            <a:endParaRPr kumimoji="1" lang="ja-JP" altLang="en-US" dirty="0"/>
          </a:p>
        </p:txBody>
      </p:sp>
      <p:sp>
        <p:nvSpPr>
          <p:cNvPr id="7" name="コンテンツ プレースホルダー 6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ja-JP" altLang="en-US" sz="1600" dirty="0" smtClean="0"/>
              <a:t>駅から近く、周りに飲食店も多くて便利でした。</a:t>
            </a:r>
            <a:endParaRPr lang="en-US" altLang="ja-JP" sz="1600" dirty="0" smtClean="0"/>
          </a:p>
          <a:p>
            <a:r>
              <a:rPr lang="ja-JP" altLang="en-US" sz="1600" dirty="0" smtClean="0"/>
              <a:t>ビジネスホテルの</a:t>
            </a:r>
            <a:r>
              <a:rPr lang="ja-JP" altLang="en-US" sz="1600" dirty="0"/>
              <a:t>割</a:t>
            </a:r>
            <a:r>
              <a:rPr lang="ja-JP" altLang="en-US" sz="1600" dirty="0" smtClean="0"/>
              <a:t>に、部屋が広くてくつろげました。</a:t>
            </a:r>
            <a:endParaRPr lang="en-US" altLang="ja-JP" sz="1600" dirty="0" smtClean="0"/>
          </a:p>
          <a:p>
            <a:r>
              <a:rPr lang="ja-JP" altLang="en-US" sz="1600" dirty="0" smtClean="0"/>
              <a:t>新しくて立地もいいのに、料金が安くていい。</a:t>
            </a:r>
            <a:endParaRPr lang="en-US" altLang="ja-JP" sz="1600" dirty="0" smtClean="0"/>
          </a:p>
          <a:p>
            <a:r>
              <a:rPr lang="ja-JP" altLang="en-US" sz="1600" dirty="0"/>
              <a:t>電話で予約したときのスタッフの対応が丁寧で</a:t>
            </a:r>
            <a:r>
              <a:rPr lang="ja-JP" altLang="en-US" sz="1600" dirty="0" smtClean="0"/>
              <a:t>よかった。</a:t>
            </a:r>
            <a:endParaRPr lang="en-US" altLang="ja-JP" sz="1600" dirty="0" smtClean="0"/>
          </a:p>
          <a:p>
            <a:endParaRPr kumimoji="1" lang="ja-JP" altLang="en-US" sz="1600" dirty="0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ja-JP" altLang="en-US" sz="1600" dirty="0" smtClean="0"/>
              <a:t>テレビ</a:t>
            </a:r>
            <a:r>
              <a:rPr lang="ja-JP" altLang="en-US" sz="1600" dirty="0"/>
              <a:t>にほこりがたまっていたりして</a:t>
            </a:r>
            <a:r>
              <a:rPr lang="ja-JP" altLang="en-US" sz="1600" dirty="0" smtClean="0"/>
              <a:t>、掃除が行き届いていない感じを受けました。</a:t>
            </a:r>
            <a:endParaRPr lang="en-US" altLang="ja-JP" sz="1600" dirty="0" smtClean="0"/>
          </a:p>
          <a:p>
            <a:r>
              <a:rPr lang="ja-JP" altLang="en-US" sz="1600" dirty="0" smtClean="0"/>
              <a:t>バスルームが濡れていたのが不快だった。</a:t>
            </a:r>
            <a:endParaRPr lang="en-US" altLang="ja-JP" sz="1600" dirty="0" smtClean="0"/>
          </a:p>
          <a:p>
            <a:r>
              <a:rPr lang="ja-JP" altLang="en-US" sz="1600" dirty="0" smtClean="0"/>
              <a:t>チェックインのときに、スタッフが少なく、かなり待たされた。</a:t>
            </a:r>
            <a:endParaRPr lang="en-US" altLang="ja-JP" sz="1600" dirty="0" smtClean="0"/>
          </a:p>
          <a:p>
            <a:r>
              <a:rPr lang="ja-JP" altLang="en-US" sz="1600" dirty="0" smtClean="0"/>
              <a:t>部屋が非常に乾燥していて、ノドが痛くなった。</a:t>
            </a:r>
            <a:endParaRPr lang="en-US" altLang="ja-JP" sz="1600" dirty="0" smtClean="0"/>
          </a:p>
          <a:p>
            <a:endParaRPr lang="en-US" altLang="ja-JP" sz="1600" dirty="0" smtClean="0"/>
          </a:p>
          <a:p>
            <a:endParaRPr lang="en-US" altLang="ja-JP" sz="1600" dirty="0"/>
          </a:p>
          <a:p>
            <a:endParaRPr kumimoji="1" lang="ja-JP" altLang="en-US" sz="1600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6640050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56981">
        <p15:prstTrans prst="peelOff" invX="1"/>
      </p:transition>
    </mc:Choice>
    <mc:Fallback>
      <p:transition spd="slow" advTm="5698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 bldLvl="2"/>
      <p:bldP spid="7" grpId="0" build="p" bldLvl="2"/>
      <p:bldP spid="6" grpId="0" build="p" bldLvl="2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まとめと今後の対応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設備については満足をしているお客様が多い</a:t>
            </a:r>
            <a:endParaRPr kumimoji="1" lang="en-US" altLang="ja-JP" dirty="0" smtClean="0"/>
          </a:p>
          <a:p>
            <a:r>
              <a:rPr lang="ja-JP" altLang="en-US" dirty="0" smtClean="0"/>
              <a:t>清掃が行き届いていないという意見が多かった</a:t>
            </a:r>
            <a:endParaRPr lang="en-US" altLang="ja-JP" dirty="0" smtClean="0"/>
          </a:p>
          <a:p>
            <a:r>
              <a:rPr lang="ja-JP" altLang="en-US" dirty="0" smtClean="0"/>
              <a:t>各</a:t>
            </a:r>
            <a:r>
              <a:rPr lang="ja-JP" altLang="en-US" dirty="0"/>
              <a:t>スタッフ</a:t>
            </a:r>
            <a:r>
              <a:rPr kumimoji="1" lang="ja-JP" altLang="en-US" dirty="0" smtClean="0"/>
              <a:t>の対応はいいが、人員不足による不手際が目につく</a:t>
            </a:r>
            <a:endParaRPr kumimoji="1" lang="en-US" altLang="ja-JP" dirty="0" smtClean="0"/>
          </a:p>
          <a:p>
            <a:r>
              <a:rPr kumimoji="1" lang="ja-JP" altLang="en-US" dirty="0" smtClean="0"/>
              <a:t>丁寧な清掃を徹底する</a:t>
            </a:r>
            <a:endParaRPr kumimoji="1" lang="en-US" altLang="ja-JP" dirty="0" smtClean="0"/>
          </a:p>
          <a:p>
            <a:r>
              <a:rPr lang="ja-JP" altLang="en-US" dirty="0"/>
              <a:t>スタッフ</a:t>
            </a:r>
            <a:r>
              <a:rPr lang="ja-JP" altLang="en-US" dirty="0" smtClean="0"/>
              <a:t>を増員し、お客様を待たせることのないようにする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2077871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Tm="45967">
        <p15:prstTrans prst="peelOff" invX="1"/>
      </p:transition>
    </mc:Choice>
    <mc:Fallback>
      <p:transition spd="slow" advTm="4596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bldLvl="2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.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2|4.6|5.9|2.1|7.1|4.7|3.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.1|7.3|3.6|5.7|8.3|7.3|4|5.8|6.9|7.1|2.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4|4.6|3.1|13.4|10.4|2.2|8.3|14.9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3|12.6|5.1|5.6|4|4.2|5.2|5.2|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2|4.8|11.9|8.2|8.5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天空">
  <a:themeElements>
    <a:clrScheme name="天空">
      <a:dk1>
        <a:sysClr val="windowText" lastClr="000000"/>
      </a:dk1>
      <a:lt1>
        <a:sysClr val="window" lastClr="FFFFFF"/>
      </a:lt1>
      <a:dk2>
        <a:srgbClr val="16476F"/>
      </a:dk2>
      <a:lt2>
        <a:srgbClr val="EBEBEB"/>
      </a:lt2>
      <a:accent1>
        <a:srgbClr val="E5B458"/>
      </a:accent1>
      <a:accent2>
        <a:srgbClr val="F77754"/>
      </a:accent2>
      <a:accent3>
        <a:srgbClr val="D8507E"/>
      </a:accent3>
      <a:accent4>
        <a:srgbClr val="BC70EE"/>
      </a:accent4>
      <a:accent5>
        <a:srgbClr val="3CA2E2"/>
      </a:accent5>
      <a:accent6>
        <a:srgbClr val="91BF77"/>
      </a:accent6>
      <a:hlink>
        <a:srgbClr val="71DDAB"/>
      </a:hlink>
      <a:folHlink>
        <a:srgbClr val="A6E4C7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天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B36E0D05-787B-4C61-8268-2D6C1FBEDA32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天空</Template>
  <TotalTime>1234</TotalTime>
  <Words>260</Words>
  <Application>Microsoft Office PowerPoint</Application>
  <PresentationFormat>ワイド画面</PresentationFormat>
  <Paragraphs>48</Paragraphs>
  <Slides>6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2" baseType="lpstr">
      <vt:lpstr>ＭＳ Ｐゴシック</vt:lpstr>
      <vt:lpstr>メイリオ</vt:lpstr>
      <vt:lpstr>Arial</vt:lpstr>
      <vt:lpstr>Calibri</vt:lpstr>
      <vt:lpstr>Wingdings</vt:lpstr>
      <vt:lpstr>天空</vt:lpstr>
      <vt:lpstr>お客様満足度調査報告書</vt:lpstr>
      <vt:lpstr>アンケート調査概要</vt:lpstr>
      <vt:lpstr>調査結果（1）</vt:lpstr>
      <vt:lpstr>調査結果（2）</vt:lpstr>
      <vt:lpstr>調査結果（3）</vt:lpstr>
      <vt:lpstr>まとめと今後の対応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48</cp:revision>
  <dcterms:created xsi:type="dcterms:W3CDTF">2013-01-30T08:51:26Z</dcterms:created>
  <dcterms:modified xsi:type="dcterms:W3CDTF">2013-04-03T01:30:05Z</dcterms:modified>
</cp:coreProperties>
</file>