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590" autoAdjust="0"/>
  </p:normalViewPr>
  <p:slideViewPr>
    <p:cSldViewPr snapToGrid="0">
      <p:cViewPr varScale="1">
        <p:scale>
          <a:sx n="61" d="100"/>
          <a:sy n="61" d="100"/>
        </p:scale>
        <p:origin x="6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75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非常に満足</c:v>
                </c:pt>
                <c:pt idx="1">
                  <c:v>満足</c:v>
                </c:pt>
                <c:pt idx="2">
                  <c:v>どちらともいえない</c:v>
                </c:pt>
                <c:pt idx="3">
                  <c:v>不満</c:v>
                </c:pt>
                <c:pt idx="4">
                  <c:v>非常に不満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</c:v>
                </c:pt>
                <c:pt idx="1">
                  <c:v>17</c:v>
                </c:pt>
                <c:pt idx="2">
                  <c:v>25</c:v>
                </c:pt>
                <c:pt idx="3">
                  <c:v>20</c:v>
                </c:pt>
                <c:pt idx="4">
                  <c:v>12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平均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広さ</c:v>
                </c:pt>
                <c:pt idx="1">
                  <c:v>清掃</c:v>
                </c:pt>
                <c:pt idx="2">
                  <c:v>空調</c:v>
                </c:pt>
                <c:pt idx="3">
                  <c:v>バスルーム</c:v>
                </c:pt>
                <c:pt idx="4">
                  <c:v>ベッド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3.4</c:v>
                </c:pt>
                <c:pt idx="1">
                  <c:v>2.2000000000000002</c:v>
                </c:pt>
                <c:pt idx="2">
                  <c:v>2.8</c:v>
                </c:pt>
                <c:pt idx="3">
                  <c:v>3.5</c:v>
                </c:pt>
                <c:pt idx="4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7357240"/>
        <c:axId val="317356456"/>
      </c:radarChart>
      <c:catAx>
        <c:axId val="317357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7356456"/>
        <c:crosses val="autoZero"/>
        <c:auto val="1"/>
        <c:lblAlgn val="ctr"/>
        <c:lblOffset val="100"/>
        <c:noMultiLvlLbl val="0"/>
      </c:catAx>
      <c:valAx>
        <c:axId val="317356456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7357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その他</c:v>
                </c:pt>
                <c:pt idx="1">
                  <c:v>自分で選んでいない</c:v>
                </c:pt>
                <c:pt idx="2">
                  <c:v>他に空いていなかった</c:v>
                </c:pt>
                <c:pt idx="3">
                  <c:v>評判が良かった</c:v>
                </c:pt>
                <c:pt idx="4">
                  <c:v>前に宿泊して良かった</c:v>
                </c:pt>
                <c:pt idx="5">
                  <c:v>客室・施設が良かった</c:v>
                </c:pt>
                <c:pt idx="6">
                  <c:v>立地が良かった</c:v>
                </c:pt>
                <c:pt idx="7">
                  <c:v>安かった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0.04</c:v>
                </c:pt>
                <c:pt idx="1">
                  <c:v>0.08</c:v>
                </c:pt>
                <c:pt idx="2">
                  <c:v>0.09</c:v>
                </c:pt>
                <c:pt idx="3">
                  <c:v>0.12</c:v>
                </c:pt>
                <c:pt idx="4">
                  <c:v>0.15</c:v>
                </c:pt>
                <c:pt idx="5">
                  <c:v>0.32</c:v>
                </c:pt>
                <c:pt idx="6">
                  <c:v>0.48</c:v>
                </c:pt>
                <c:pt idx="7">
                  <c:v>0.55000000000000004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428204752"/>
        <c:axId val="428208280"/>
      </c:barChart>
      <c:catAx>
        <c:axId val="428204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8208280"/>
        <c:crosses val="autoZero"/>
        <c:auto val="1"/>
        <c:lblAlgn val="ctr"/>
        <c:lblOffset val="100"/>
        <c:noMultiLvlLbl val="0"/>
      </c:catAx>
      <c:valAx>
        <c:axId val="428208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8204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思う</c:v>
                </c:pt>
                <c:pt idx="1">
                  <c:v>どちらともいえない</c:v>
                </c:pt>
                <c:pt idx="2">
                  <c:v>思わない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42</c:v>
                </c:pt>
                <c:pt idx="2">
                  <c:v>30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193F7-08E5-4984-9966-60D4A76BE7EA}" type="datetime1">
              <a:rPr kumimoji="1" lang="ja-JP" altLang="en-US" smtClean="0"/>
              <a:t>2013/4/3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6CFB6-BC5D-4C83-85A3-52D9FEC84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01947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7D6A2-73C0-4845-94BE-41F5EE4701C2}" type="datetime1">
              <a:rPr kumimoji="1" lang="ja-JP" altLang="en-US" smtClean="0"/>
              <a:t>2013/4/3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5C057-0A81-48ED-8223-2736222C09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1772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アンケート調査概要</a:t>
            </a:r>
            <a:endParaRPr kumimoji="1" lang="en-US" altLang="ja-JP" dirty="0" smtClean="0"/>
          </a:p>
          <a:p>
            <a:r>
              <a:rPr kumimoji="1" lang="ja-JP" altLang="en-US" dirty="0" smtClean="0"/>
              <a:t>調査結果</a:t>
            </a:r>
            <a:r>
              <a:rPr kumimoji="1" lang="en-US" altLang="ja-JP" dirty="0" smtClean="0"/>
              <a:t>(1)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調査結果</a:t>
            </a:r>
            <a:r>
              <a:rPr kumimoji="1" lang="en-US" altLang="ja-JP" dirty="0" smtClean="0"/>
              <a:t>(2)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調査結果</a:t>
            </a:r>
            <a:r>
              <a:rPr kumimoji="1" lang="en-US" altLang="ja-JP" dirty="0" smtClean="0"/>
              <a:t>(3)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まとめと今後の対応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5C057-0A81-48ED-8223-2736222C0953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76823B-A5CB-4AA7-AD14-836D2B0ADEEF}" type="datetime1">
              <a:rPr kumimoji="1" lang="ja-JP" altLang="en-US" smtClean="0"/>
              <a:t>2013/4/3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63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5C057-0A81-48ED-8223-2736222C0953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CBA7EA1-01C9-475C-9508-5C4682322A48}" type="datetime1">
              <a:rPr kumimoji="1" lang="ja-JP" altLang="en-US" smtClean="0"/>
              <a:t>2013/4/3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273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5C057-0A81-48ED-8223-2736222C095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6646511-3204-4E99-9465-6C0E465A32DB}" type="datetime1">
              <a:rPr kumimoji="1" lang="ja-JP" altLang="en-US" smtClean="0"/>
              <a:t>2013/4/3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526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5C057-0A81-48ED-8223-2736222C095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8B3B1C4-308E-4022-BA4C-AB37D200FFD6}" type="datetime1">
              <a:rPr kumimoji="1" lang="ja-JP" altLang="en-US" smtClean="0"/>
              <a:t>2013/4/3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045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5C057-0A81-48ED-8223-2736222C0953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209A9A5-82A7-4F19-B509-9BE5940C6ADE}" type="datetime1">
              <a:rPr kumimoji="1" lang="ja-JP" altLang="en-US" smtClean="0"/>
              <a:t>2013/4/3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0842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5C057-0A81-48ED-8223-2736222C0953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2E34AE5-56CA-4B04-8CA2-5B0B09783C69}" type="datetime1">
              <a:rPr kumimoji="1" lang="ja-JP" altLang="en-US" smtClean="0"/>
              <a:t>2013/4/3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551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7D9F04EE-B96A-45ED-B2C7-81D6FE0B6EDF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2447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D4A82-A800-4D34-A011-4C6599DD1B50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337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9D31-EC6E-4666-9DA8-9834E810BF63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061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E4F0F-A42A-4A86-A190-4C48A45CAC66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789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26D4-97A0-4CE1-939B-B1C6AE8DD8AC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896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5518-2BA2-4DB1-BA6C-1CD3C28AEB73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106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E8FB0-486A-4789-B683-16A8F0524845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663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5BD45-7D17-49F2-A555-2F083E76E274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694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64C81-A852-458B-9020-CD61721E29C2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1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C5FC-4608-46D1-A8E3-A962315553DA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5800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0A6A4-6A92-4BD2-8718-5EBF1D87C096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416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32C7-537A-42BD-9590-C7E78B675B87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203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0">
                <a:latin typeface="+mj-ea"/>
                <a:ea typeface="+mj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0">
                <a:latin typeface="+mj-ea"/>
                <a:ea typeface="+mj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3B3FB-E965-4C07-A1EE-80F351FF20B1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88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39FD-D138-4A8D-958A-03581AAC2793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6414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0FC70-3990-43FA-8B7C-D6F6764953B6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144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503-7D7B-4CC6-961F-7085E6CB785C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58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D63F-8A8F-496B-93DC-E0F4425B1136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62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35C07DC-A158-4E62-BD4A-31CE4F81B4C5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215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Wingdings" panose="05000000000000000000" pitchFamily="2" charset="2"/>
        <a:buChar char="l"/>
        <a:defRPr kumimoji="1" sz="2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お客様満足度調査報告書</a:t>
            </a:r>
            <a:endParaRPr kumimoji="1" lang="ja-JP" altLang="en-US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グリーンビジネスホテル　マーケティング部</a:t>
            </a:r>
            <a:endParaRPr kumimoji="1" lang="ja-JP" alt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57470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3000">
        <p15:prstTrans prst="peelOff" invX="1"/>
      </p:transition>
    </mc:Choice>
    <mc:Fallback>
      <p:transition spd="slow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アンケート調査概要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期間</a:t>
            </a:r>
            <a:endParaRPr lang="en-US" altLang="ja-JP" dirty="0"/>
          </a:p>
          <a:p>
            <a:pPr lvl="1"/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 smtClean="0"/>
              <a:t>方法</a:t>
            </a:r>
            <a:endParaRPr lang="en-US" altLang="ja-JP" dirty="0"/>
          </a:p>
          <a:p>
            <a:pPr lvl="1"/>
            <a:r>
              <a:rPr lang="ja-JP" altLang="en-US" dirty="0" smtClean="0"/>
              <a:t>フロント・各部屋にアンケート用紙を用意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Web</a:t>
            </a:r>
            <a:r>
              <a:rPr lang="ja-JP" altLang="en-US" dirty="0" smtClean="0"/>
              <a:t>サイトにアンケートフォームを用意</a:t>
            </a:r>
            <a:endParaRPr lang="en-US" altLang="ja-JP" dirty="0" smtClean="0"/>
          </a:p>
          <a:p>
            <a:r>
              <a:rPr lang="ja-JP" altLang="en-US" dirty="0" smtClean="0"/>
              <a:t>回答数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1,297</a:t>
            </a:r>
          </a:p>
          <a:p>
            <a:pPr lvl="1"/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07387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43162">
        <p15:prstTrans prst="peelOff" invX="1"/>
      </p:transition>
    </mc:Choice>
    <mc:Fallback>
      <p:transition spd="slow" advTm="431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調査結果</a:t>
            </a:r>
            <a:r>
              <a:rPr lang="ja-JP" altLang="en-US" dirty="0" smtClean="0"/>
              <a:t>（</a:t>
            </a:r>
            <a:r>
              <a:rPr lang="en-US" altLang="ja-JP" dirty="0" smtClean="0"/>
              <a:t>1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 anchor="t" anchorCtr="0"/>
          <a:lstStyle/>
          <a:p>
            <a:r>
              <a:rPr kumimoji="1" lang="en-US" altLang="ja-JP" dirty="0" smtClean="0"/>
              <a:t>Q1</a:t>
            </a:r>
            <a:r>
              <a:rPr kumimoji="1" lang="ja-JP" altLang="en-US" dirty="0" smtClean="0"/>
              <a:t>　スタッフの対応はいかがでしたか？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40100214"/>
              </p:ext>
            </p:extLst>
          </p:nvPr>
        </p:nvGraphicFramePr>
        <p:xfrm>
          <a:off x="685800" y="2870200"/>
          <a:ext cx="4997450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 anchor="t" anchorCtr="0"/>
          <a:lstStyle/>
          <a:p>
            <a:r>
              <a:rPr kumimoji="1" lang="en-US" altLang="ja-JP" dirty="0" smtClean="0"/>
              <a:t>Q2</a:t>
            </a:r>
            <a:r>
              <a:rPr kumimoji="1" lang="ja-JP" altLang="en-US" dirty="0" smtClean="0"/>
              <a:t>　お部屋はいかがでしたか？</a:t>
            </a:r>
            <a:endParaRPr kumimoji="1" lang="ja-JP" altLang="en-US" dirty="0"/>
          </a:p>
        </p:txBody>
      </p:sp>
      <p:graphicFrame>
        <p:nvGraphicFramePr>
          <p:cNvPr id="14" name="コンテンツ プレースホルダー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67830555"/>
              </p:ext>
            </p:extLst>
          </p:nvPr>
        </p:nvGraphicFramePr>
        <p:xfrm>
          <a:off x="5822950" y="2870200"/>
          <a:ext cx="4995863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7473266" y="5610387"/>
            <a:ext cx="1968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1</a:t>
            </a:r>
            <a:r>
              <a:rPr kumimoji="1" lang="ja-JP" altLang="en-US" sz="1200" dirty="0" smtClean="0"/>
              <a:t>（非常に不満）～</a:t>
            </a:r>
            <a:endParaRPr kumimoji="1" lang="en-US" altLang="ja-JP" sz="1200" dirty="0" smtClean="0"/>
          </a:p>
          <a:p>
            <a:r>
              <a:rPr kumimoji="1" lang="en-US" altLang="ja-JP" sz="1200" dirty="0" smtClean="0"/>
              <a:t>5</a:t>
            </a:r>
            <a:r>
              <a:rPr kumimoji="1" lang="ja-JP" altLang="en-US" sz="1200" dirty="0" smtClean="0"/>
              <a:t>（非常に満足）の平均値</a:t>
            </a:r>
            <a:endParaRPr kumimoji="1" lang="ja-JP" altLang="en-US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70627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73646">
        <p15:prstTrans prst="peelOff" invX="1"/>
      </p:transition>
    </mc:Choice>
    <mc:Fallback>
      <p:transition spd="slow" advTm="736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  <p:bldGraphic spid="10" grpId="0">
        <p:bldSub>
          <a:bldChart bld="category"/>
        </p:bldSub>
      </p:bldGraphic>
      <p:bldP spid="5" grpId="0" build="p" bldLvl="2"/>
      <p:bldGraphic spid="14" grpId="0">
        <p:bldSub>
          <a:bldChart bld="series"/>
        </p:bldSub>
      </p:bldGraphic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調査結果</a:t>
            </a:r>
            <a:r>
              <a:rPr lang="ja-JP" altLang="en-US" dirty="0" smtClean="0"/>
              <a:t>（</a:t>
            </a:r>
            <a:r>
              <a:rPr lang="en-US" altLang="ja-JP" dirty="0" smtClean="0"/>
              <a:t>2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Q3</a:t>
            </a:r>
            <a:r>
              <a:rPr kumimoji="1" lang="ja-JP" altLang="en-US" dirty="0" smtClean="0"/>
              <a:t>　当ホテルを選ばれた理由を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　　 </a:t>
            </a:r>
            <a:r>
              <a:rPr kumimoji="1" lang="ja-JP" altLang="en-US" dirty="0" smtClean="0"/>
              <a:t>お聞かせください（複数回答可）</a:t>
            </a:r>
            <a:endParaRPr kumimoji="1" lang="ja-JP" alt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99049503"/>
              </p:ext>
            </p:extLst>
          </p:nvPr>
        </p:nvGraphicFramePr>
        <p:xfrm>
          <a:off x="685800" y="2870200"/>
          <a:ext cx="4997450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 anchor="t" anchorCtr="0"/>
          <a:lstStyle/>
          <a:p>
            <a:r>
              <a:rPr kumimoji="1" lang="en-US" altLang="ja-JP" dirty="0" smtClean="0"/>
              <a:t>Q4</a:t>
            </a:r>
            <a:r>
              <a:rPr kumimoji="1" lang="ja-JP" altLang="en-US" dirty="0" smtClean="0"/>
              <a:t>　</a:t>
            </a:r>
            <a:r>
              <a:rPr lang="ja-JP" altLang="en-US" dirty="0" smtClean="0"/>
              <a:t>また宿泊されたいと思います</a:t>
            </a:r>
            <a:r>
              <a:rPr lang="ja-JP" altLang="en-US" dirty="0"/>
              <a:t>か</a:t>
            </a:r>
            <a:r>
              <a:rPr kumimoji="1" lang="ja-JP" altLang="en-US" dirty="0" smtClean="0"/>
              <a:t>？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483636013"/>
              </p:ext>
            </p:extLst>
          </p:nvPr>
        </p:nvGraphicFramePr>
        <p:xfrm>
          <a:off x="5822950" y="2870200"/>
          <a:ext cx="4995863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89129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71998">
        <p15:prstTrans prst="peelOff" invX="1"/>
      </p:transition>
    </mc:Choice>
    <mc:Fallback>
      <p:transition spd="slow" advTm="719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  <p:bldGraphic spid="17" grpId="0">
        <p:bldSub>
          <a:bldChart bld="series"/>
        </p:bldSub>
      </p:bldGraphic>
      <p:bldP spid="5" grpId="0" build="p" bldLvl="2"/>
      <p:bldGraphic spid="9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調査結果（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6635998" cy="576262"/>
          </a:xfrm>
        </p:spPr>
        <p:txBody>
          <a:bodyPr anchor="t" anchorCtr="0"/>
          <a:lstStyle/>
          <a:p>
            <a:r>
              <a:rPr kumimoji="1" lang="en-US" altLang="ja-JP" dirty="0" smtClean="0"/>
              <a:t>Q5</a:t>
            </a:r>
            <a:r>
              <a:rPr kumimoji="1" lang="ja-JP" altLang="en-US" dirty="0" smtClean="0"/>
              <a:t>　ご意見・ご要望がございましたら、</a:t>
            </a:r>
            <a:r>
              <a:rPr lang="ja-JP" altLang="en-US" dirty="0" smtClean="0"/>
              <a:t> </a:t>
            </a:r>
            <a:r>
              <a:rPr kumimoji="1" lang="ja-JP" altLang="en-US" dirty="0" smtClean="0"/>
              <a:t>ご記入ください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ja-JP" altLang="en-US" sz="1600" dirty="0" smtClean="0"/>
              <a:t>駅から近く、周りに飲食店も多くて便利でした。</a:t>
            </a:r>
            <a:endParaRPr lang="en-US" altLang="ja-JP" sz="1600" dirty="0" smtClean="0"/>
          </a:p>
          <a:p>
            <a:r>
              <a:rPr lang="ja-JP" altLang="en-US" sz="1600" dirty="0" smtClean="0"/>
              <a:t>ビジネスホテルの</a:t>
            </a:r>
            <a:r>
              <a:rPr lang="ja-JP" altLang="en-US" sz="1600" dirty="0"/>
              <a:t>割</a:t>
            </a:r>
            <a:r>
              <a:rPr lang="ja-JP" altLang="en-US" sz="1600" dirty="0" smtClean="0"/>
              <a:t>に、部屋が広くてくつろげました。</a:t>
            </a:r>
            <a:endParaRPr lang="en-US" altLang="ja-JP" sz="1600" dirty="0" smtClean="0"/>
          </a:p>
          <a:p>
            <a:r>
              <a:rPr lang="ja-JP" altLang="en-US" sz="1600" dirty="0" smtClean="0"/>
              <a:t>新しくて立地もいいのに、料金が安くていい。</a:t>
            </a:r>
            <a:endParaRPr lang="en-US" altLang="ja-JP" sz="1600" dirty="0" smtClean="0"/>
          </a:p>
          <a:p>
            <a:r>
              <a:rPr lang="ja-JP" altLang="en-US" sz="1600" dirty="0"/>
              <a:t>電話で予約したときのスタッフの対応が丁寧で</a:t>
            </a:r>
            <a:r>
              <a:rPr lang="ja-JP" altLang="en-US" sz="1600" dirty="0" smtClean="0"/>
              <a:t>よかった。</a:t>
            </a:r>
            <a:endParaRPr lang="en-US" altLang="ja-JP" sz="1600" dirty="0" smtClean="0"/>
          </a:p>
          <a:p>
            <a:endParaRPr kumimoji="1" lang="ja-JP" altLang="en-US" sz="1600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ja-JP" altLang="en-US" sz="1600" dirty="0" smtClean="0"/>
              <a:t>テレビ</a:t>
            </a:r>
            <a:r>
              <a:rPr lang="ja-JP" altLang="en-US" sz="1600" dirty="0"/>
              <a:t>にほこりがたまっていたりして</a:t>
            </a:r>
            <a:r>
              <a:rPr lang="ja-JP" altLang="en-US" sz="1600" dirty="0" smtClean="0"/>
              <a:t>、掃除が行き届いていない感じを受けました。</a:t>
            </a:r>
            <a:endParaRPr lang="en-US" altLang="ja-JP" sz="1600" dirty="0" smtClean="0"/>
          </a:p>
          <a:p>
            <a:r>
              <a:rPr lang="ja-JP" altLang="en-US" sz="1600" dirty="0" smtClean="0"/>
              <a:t>バスルームが濡れていたのが不快だった。</a:t>
            </a:r>
            <a:endParaRPr lang="en-US" altLang="ja-JP" sz="1600" dirty="0" smtClean="0"/>
          </a:p>
          <a:p>
            <a:r>
              <a:rPr lang="ja-JP" altLang="en-US" sz="1600" dirty="0" smtClean="0"/>
              <a:t>チェックインのときに、スタッフが少なく、かなり待たされた。</a:t>
            </a:r>
            <a:endParaRPr lang="en-US" altLang="ja-JP" sz="1600" dirty="0" smtClean="0"/>
          </a:p>
          <a:p>
            <a:r>
              <a:rPr lang="ja-JP" altLang="en-US" sz="1600" dirty="0" smtClean="0"/>
              <a:t>部屋が非常に乾燥していて、ノドが痛くなった。</a:t>
            </a:r>
            <a:endParaRPr lang="en-US" altLang="ja-JP" sz="1600" dirty="0" smtClean="0"/>
          </a:p>
          <a:p>
            <a:endParaRPr lang="en-US" altLang="ja-JP" sz="1600" dirty="0" smtClean="0"/>
          </a:p>
          <a:p>
            <a:endParaRPr lang="en-US" altLang="ja-JP" sz="1600" dirty="0"/>
          </a:p>
          <a:p>
            <a:endParaRPr kumimoji="1" lang="ja-JP" altLang="en-US" sz="1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6400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56981">
        <p15:prstTrans prst="peelOff" invX="1"/>
      </p:transition>
    </mc:Choice>
    <mc:Fallback>
      <p:transition spd="slow" advTm="569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bldLvl="2"/>
      <p:bldP spid="7" grpId="0" build="p" bldLvl="2"/>
      <p:bldP spid="6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まとめと今後の対応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設備については満足をしているお客様が多い</a:t>
            </a:r>
            <a:endParaRPr kumimoji="1" lang="en-US" altLang="ja-JP" dirty="0" smtClean="0"/>
          </a:p>
          <a:p>
            <a:r>
              <a:rPr lang="ja-JP" altLang="en-US" dirty="0" smtClean="0"/>
              <a:t>清掃が行き届いていないという意見が多かった</a:t>
            </a:r>
            <a:endParaRPr lang="en-US" altLang="ja-JP" dirty="0" smtClean="0"/>
          </a:p>
          <a:p>
            <a:r>
              <a:rPr lang="ja-JP" altLang="en-US" dirty="0" smtClean="0"/>
              <a:t>各</a:t>
            </a:r>
            <a:r>
              <a:rPr lang="ja-JP" altLang="en-US" dirty="0"/>
              <a:t>スタッフ</a:t>
            </a:r>
            <a:r>
              <a:rPr kumimoji="1" lang="ja-JP" altLang="en-US" dirty="0" smtClean="0"/>
              <a:t>の対応はいいが、人員不足による不手際が目につく</a:t>
            </a:r>
            <a:endParaRPr kumimoji="1" lang="en-US" altLang="ja-JP" dirty="0" smtClean="0"/>
          </a:p>
          <a:p>
            <a:r>
              <a:rPr kumimoji="1" lang="ja-JP" altLang="en-US" dirty="0" smtClean="0"/>
              <a:t>丁寧な清掃を徹底する</a:t>
            </a:r>
            <a:endParaRPr kumimoji="1" lang="en-US" altLang="ja-JP" dirty="0" smtClean="0"/>
          </a:p>
          <a:p>
            <a:r>
              <a:rPr lang="ja-JP" altLang="en-US" dirty="0"/>
              <a:t>スタッフ</a:t>
            </a:r>
            <a:r>
              <a:rPr lang="ja-JP" altLang="en-US" dirty="0" smtClean="0"/>
              <a:t>を増員し、お客様を待たせることのないようにする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07787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45967">
        <p15:prstTrans prst="peelOff" invX="1"/>
      </p:transition>
    </mc:Choice>
    <mc:Fallback>
      <p:transition spd="slow" advTm="459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4.6|5.9|2.1|7.1|4.7|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|7.3|3.6|5.7|8.3|7.3|4|5.8|6.9|7.1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4.6|3.1|13.4|10.4|2.2|8.3|14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12.6|5.1|5.6|4|4.2|5.2|5.2|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4.8|11.9|8.2|8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天空">
  <a:themeElements>
    <a:clrScheme name="天空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天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天空</Template>
  <TotalTime>1249</TotalTime>
  <Words>270</Words>
  <Application>Microsoft Office PowerPoint</Application>
  <PresentationFormat>ワイド画面</PresentationFormat>
  <Paragraphs>58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メイリオ</vt:lpstr>
      <vt:lpstr>Arial</vt:lpstr>
      <vt:lpstr>Calibri</vt:lpstr>
      <vt:lpstr>Wingdings</vt:lpstr>
      <vt:lpstr>天空</vt:lpstr>
      <vt:lpstr>お客様満足度調査報告書</vt:lpstr>
      <vt:lpstr>アンケート調査概要</vt:lpstr>
      <vt:lpstr>調査結果（1）</vt:lpstr>
      <vt:lpstr>調査結果（2）</vt:lpstr>
      <vt:lpstr>調査結果（3）</vt:lpstr>
      <vt:lpstr>まとめと今後の対応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49</cp:revision>
  <dcterms:created xsi:type="dcterms:W3CDTF">2013-01-30T08:51:26Z</dcterms:created>
  <dcterms:modified xsi:type="dcterms:W3CDTF">2013-04-03T01:44:50Z</dcterms:modified>
</cp:coreProperties>
</file>