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9" r:id="rId2"/>
    <p:sldId id="256" r:id="rId3"/>
    <p:sldId id="262" r:id="rId4"/>
    <p:sldId id="258" r:id="rId5"/>
    <p:sldId id="261" r:id="rId6"/>
    <p:sldId id="25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62" autoAdjust="0"/>
    <p:restoredTop sz="94660"/>
  </p:normalViewPr>
  <p:slideViewPr>
    <p:cSldViewPr snapToGrid="0">
      <p:cViewPr varScale="1">
        <p:scale>
          <a:sx n="78" d="100"/>
          <a:sy n="78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_giz_000\Documents\miniExcel&#12464;&#12521;&#12501;2013\Excel&#12464;&#12521;&#12501;&#12469;&#12531;&#12503;&#12523;1&#31456;\&#27963;&#29992;&#20107;&#20363;p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_giz_000\Documents\miniExcel&#12464;&#12521;&#12501;2013sample\Excel&#12464;&#12521;&#12501;&#12469;&#12531;&#12503;&#12523;2&#31456;\sec.13\&#22770;&#19978;&#27604;&#36611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_giz_000\Documents\miniExcel&#12464;&#12521;&#12501;2013\Excel&#12464;&#12521;&#12501;&#12469;&#12531;&#12503;&#12523;1&#31456;\&#27963;&#29992;&#20107;&#20363;pp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_giz_000\Documents\miniExcel&#12464;&#12521;&#12501;2013\Excel&#12464;&#12521;&#12501;&#12469;&#12531;&#12503;&#12523;1&#31456;\&#27963;&#29992;&#20107;&#20363;p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棒!$B$2</c:f>
              <c:strCache>
                <c:ptCount val="1"/>
                <c:pt idx="0">
                  <c:v>目標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棒!$A$3:$A$6</c:f>
              <c:strCache>
                <c:ptCount val="4"/>
                <c:pt idx="0">
                  <c:v>札幌</c:v>
                </c:pt>
                <c:pt idx="1">
                  <c:v>仙台</c:v>
                </c:pt>
                <c:pt idx="2">
                  <c:v>東京</c:v>
                </c:pt>
                <c:pt idx="3">
                  <c:v>横浜</c:v>
                </c:pt>
              </c:strCache>
            </c:strRef>
          </c:cat>
          <c:val>
            <c:numRef>
              <c:f>棒!$B$3:$B$6</c:f>
              <c:numCache>
                <c:formatCode>#,##0_);[Red]\(#,##0\)</c:formatCode>
                <c:ptCount val="4"/>
                <c:pt idx="0">
                  <c:v>65000</c:v>
                </c:pt>
                <c:pt idx="1">
                  <c:v>80000</c:v>
                </c:pt>
                <c:pt idx="2">
                  <c:v>120000</c:v>
                </c:pt>
                <c:pt idx="3">
                  <c:v>90000</c:v>
                </c:pt>
              </c:numCache>
            </c:numRef>
          </c:val>
        </c:ser>
        <c:ser>
          <c:idx val="1"/>
          <c:order val="1"/>
          <c:tx>
            <c:strRef>
              <c:f>棒!$C$2</c:f>
              <c:strCache>
                <c:ptCount val="1"/>
                <c:pt idx="0">
                  <c:v>実績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棒!$A$3:$A$6</c:f>
              <c:strCache>
                <c:ptCount val="4"/>
                <c:pt idx="0">
                  <c:v>札幌</c:v>
                </c:pt>
                <c:pt idx="1">
                  <c:v>仙台</c:v>
                </c:pt>
                <c:pt idx="2">
                  <c:v>東京</c:v>
                </c:pt>
                <c:pt idx="3">
                  <c:v>横浜</c:v>
                </c:pt>
              </c:strCache>
            </c:strRef>
          </c:cat>
          <c:val>
            <c:numRef>
              <c:f>棒!$C$3:$C$6</c:f>
              <c:numCache>
                <c:formatCode>#,##0_);[Red]\(#,##0\)</c:formatCode>
                <c:ptCount val="4"/>
                <c:pt idx="0">
                  <c:v>63260</c:v>
                </c:pt>
                <c:pt idx="1">
                  <c:v>83290</c:v>
                </c:pt>
                <c:pt idx="2">
                  <c:v>114450</c:v>
                </c:pt>
                <c:pt idx="3">
                  <c:v>92080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0668376"/>
        <c:axId val="307002520"/>
      </c:barChart>
      <c:lineChart>
        <c:grouping val="standard"/>
        <c:varyColors val="0"/>
        <c:ser>
          <c:idx val="2"/>
          <c:order val="2"/>
          <c:tx>
            <c:strRef>
              <c:f>棒!$D$2</c:f>
              <c:strCache>
                <c:ptCount val="1"/>
                <c:pt idx="0">
                  <c:v>達成率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棒!$A$3:$A$6</c:f>
              <c:strCache>
                <c:ptCount val="4"/>
                <c:pt idx="0">
                  <c:v>札幌</c:v>
                </c:pt>
                <c:pt idx="1">
                  <c:v>仙台</c:v>
                </c:pt>
                <c:pt idx="2">
                  <c:v>東京</c:v>
                </c:pt>
                <c:pt idx="3">
                  <c:v>横浜</c:v>
                </c:pt>
              </c:strCache>
            </c:strRef>
          </c:cat>
          <c:val>
            <c:numRef>
              <c:f>棒!$D$3:$D$6</c:f>
              <c:numCache>
                <c:formatCode>0%</c:formatCode>
                <c:ptCount val="4"/>
                <c:pt idx="0">
                  <c:v>0.97323076923076923</c:v>
                </c:pt>
                <c:pt idx="1">
                  <c:v>1.0411250000000001</c:v>
                </c:pt>
                <c:pt idx="2">
                  <c:v>0.95374999999999999</c:v>
                </c:pt>
                <c:pt idx="3">
                  <c:v>1.0231111111111111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8288088"/>
        <c:axId val="308290440"/>
      </c:lineChart>
      <c:catAx>
        <c:axId val="250668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7002520"/>
        <c:crosses val="autoZero"/>
        <c:auto val="1"/>
        <c:lblAlgn val="ctr"/>
        <c:lblOffset val="100"/>
        <c:noMultiLvlLbl val="0"/>
      </c:catAx>
      <c:valAx>
        <c:axId val="307002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売上高（  千円）</a:t>
                </a:r>
              </a:p>
            </c:rich>
          </c:tx>
          <c:layout>
            <c:manualLayout>
              <c:xMode val="edge"/>
              <c:yMode val="edge"/>
              <c:x val="8.222223258092869E-3"/>
              <c:y val="0.35585943239947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50668376"/>
        <c:crosses val="autoZero"/>
        <c:crossBetween val="between"/>
      </c:valAx>
      <c:valAx>
        <c:axId val="308290440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8288088"/>
        <c:crosses val="max"/>
        <c:crossBetween val="between"/>
      </c:valAx>
      <c:catAx>
        <c:axId val="3082880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082904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2013年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Sheet1!$A$3:$A$6</c:f>
              <c:strCache>
                <c:ptCount val="4"/>
                <c:pt idx="0">
                  <c:v>札幌</c:v>
                </c:pt>
                <c:pt idx="1">
                  <c:v>仙台</c:v>
                </c:pt>
                <c:pt idx="2">
                  <c:v>東京</c:v>
                </c:pt>
                <c:pt idx="3">
                  <c:v>横浜</c:v>
                </c:pt>
              </c:strCache>
            </c:strRef>
          </c:cat>
          <c:val>
            <c:numRef>
              <c:f>Sheet1!$B$3:$B$6</c:f>
              <c:numCache>
                <c:formatCode>#,##0_);[Red]\(#,##0\)</c:formatCode>
                <c:ptCount val="4"/>
                <c:pt idx="0">
                  <c:v>60320</c:v>
                </c:pt>
                <c:pt idx="1">
                  <c:v>75480</c:v>
                </c:pt>
                <c:pt idx="2">
                  <c:v>98720</c:v>
                </c:pt>
                <c:pt idx="3">
                  <c:v>86790</c:v>
                </c:pt>
              </c:numCache>
            </c:numRef>
          </c:val>
        </c:ser>
        <c:ser>
          <c:idx val="1"/>
          <c:order val="1"/>
          <c:tx>
            <c:strRef>
              <c:f>Sheet1!$B$9</c:f>
              <c:strCache>
                <c:ptCount val="1"/>
                <c:pt idx="0">
                  <c:v>2014年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Sheet1!$B$10:$B$13</c:f>
              <c:numCache>
                <c:formatCode>#,##0_);[Red]\(#,##0\)</c:formatCode>
                <c:ptCount val="4"/>
                <c:pt idx="0">
                  <c:v>63260</c:v>
                </c:pt>
                <c:pt idx="1">
                  <c:v>83290</c:v>
                </c:pt>
                <c:pt idx="2">
                  <c:v>114550</c:v>
                </c:pt>
                <c:pt idx="3">
                  <c:v>92080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8287696"/>
        <c:axId val="308292400"/>
      </c:barChart>
      <c:catAx>
        <c:axId val="308287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8292400"/>
        <c:crosses val="autoZero"/>
        <c:auto val="1"/>
        <c:lblAlgn val="ctr"/>
        <c:lblOffset val="100"/>
        <c:noMultiLvlLbl val="0"/>
      </c:catAx>
      <c:valAx>
        <c:axId val="30829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828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cap="none" spc="0" baseline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ja-JP" sz="16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市場シェア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none" spc="0" baseline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21882699847704223"/>
          <c:y val="0.22164333624963548"/>
          <c:w val="0.63668709158483727"/>
          <c:h val="0.77835664880640443"/>
        </c:manualLayout>
      </c:layout>
      <c:pieChart>
        <c:varyColors val="1"/>
        <c:ser>
          <c:idx val="0"/>
          <c:order val="0"/>
          <c:tx>
            <c:strRef>
              <c:f>円!$B$2</c:f>
              <c:strCache>
                <c:ptCount val="1"/>
                <c:pt idx="0">
                  <c:v>市場シェア（％）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explosion val="32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円!$A$3:$A$7</c:f>
              <c:strCache>
                <c:ptCount val="5"/>
                <c:pt idx="0">
                  <c:v>A社</c:v>
                </c:pt>
                <c:pt idx="1">
                  <c:v>B社</c:v>
                </c:pt>
                <c:pt idx="2">
                  <c:v>当社</c:v>
                </c:pt>
                <c:pt idx="3">
                  <c:v>C社</c:v>
                </c:pt>
                <c:pt idx="4">
                  <c:v>D社</c:v>
                </c:pt>
              </c:strCache>
            </c:strRef>
          </c:cat>
          <c:val>
            <c:numRef>
              <c:f>円!$B$3:$B$7</c:f>
              <c:numCache>
                <c:formatCode>General</c:formatCode>
                <c:ptCount val="5"/>
                <c:pt idx="0">
                  <c:v>39</c:v>
                </c:pt>
                <c:pt idx="1">
                  <c:v>29</c:v>
                </c:pt>
                <c:pt idx="2">
                  <c:v>15</c:v>
                </c:pt>
                <c:pt idx="3">
                  <c:v>10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cap="none" spc="0" baseline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defRPr>
            </a:pPr>
            <a:r>
              <a:rPr lang="ja-JP" sz="16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顧客満足度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none" spc="0" baseline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22780691841149578"/>
          <c:y val="0.2262729658792651"/>
          <c:w val="0.68665100049700045"/>
          <c:h val="0.74628706421858981"/>
        </c:manualLayout>
      </c:layout>
      <c:pieChart>
        <c:varyColors val="1"/>
        <c:ser>
          <c:idx val="0"/>
          <c:order val="0"/>
          <c:tx>
            <c:strRef>
              <c:f>円!$C$2</c:f>
              <c:strCache>
                <c:ptCount val="1"/>
                <c:pt idx="0">
                  <c:v>顧客満足度（％）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explosion val="14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円!$A$3:$A$7</c:f>
              <c:strCache>
                <c:ptCount val="5"/>
                <c:pt idx="0">
                  <c:v>A社</c:v>
                </c:pt>
                <c:pt idx="1">
                  <c:v>B社</c:v>
                </c:pt>
                <c:pt idx="2">
                  <c:v>当社</c:v>
                </c:pt>
                <c:pt idx="3">
                  <c:v>C社</c:v>
                </c:pt>
                <c:pt idx="4">
                  <c:v>D社</c:v>
                </c:pt>
              </c:strCache>
            </c:strRef>
          </c:cat>
          <c:val>
            <c:numRef>
              <c:f>円!$C$3:$C$7</c:f>
              <c:numCache>
                <c:formatCode>General</c:formatCode>
                <c:ptCount val="5"/>
                <c:pt idx="0">
                  <c:v>32</c:v>
                </c:pt>
                <c:pt idx="1">
                  <c:v>21</c:v>
                </c:pt>
                <c:pt idx="2">
                  <c:v>25</c:v>
                </c:pt>
                <c:pt idx="3">
                  <c:v>12</c:v>
                </c:pt>
                <c:pt idx="4">
                  <c:v>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1462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65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817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1865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649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83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228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834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129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63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808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56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195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66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538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64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69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2014</a:t>
            </a:r>
            <a:r>
              <a:rPr lang="ja-JP" altLang="en-US" dirty="0" smtClean="0"/>
              <a:t>年実績</a:t>
            </a:r>
            <a:r>
              <a:rPr lang="ja-JP" altLang="en-US" dirty="0"/>
              <a:t>と</a:t>
            </a:r>
            <a:br>
              <a:rPr lang="ja-JP" altLang="en-US" dirty="0"/>
            </a:br>
            <a:r>
              <a:rPr lang="en-US" altLang="ja-JP" dirty="0" smtClean="0"/>
              <a:t>2015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lang="ja-JP" altLang="en-US" dirty="0" smtClean="0"/>
              <a:t>年度売上見通し</a:t>
            </a:r>
            <a:endParaRPr lang="ja-JP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AYR</a:t>
            </a:r>
            <a:r>
              <a:rPr lang="ja-JP" altLang="en-US" dirty="0" smtClean="0"/>
              <a:t>株式</a:t>
            </a:r>
            <a:r>
              <a:rPr lang="ja-JP" altLang="en-US" dirty="0"/>
              <a:t>会社 </a:t>
            </a:r>
            <a:r>
              <a:rPr lang="en-US" altLang="ja-JP" dirty="0"/>
              <a:t>| </a:t>
            </a:r>
            <a:r>
              <a:rPr lang="ja-JP" altLang="en-US" dirty="0" smtClean="0"/>
              <a:t>市ヶ谷華子 </a:t>
            </a:r>
            <a:r>
              <a:rPr lang="en-US" altLang="ja-JP" dirty="0"/>
              <a:t>| </a:t>
            </a:r>
            <a:r>
              <a:rPr lang="en-US" altLang="ja-JP" dirty="0" smtClean="0"/>
              <a:t>2015 </a:t>
            </a:r>
            <a:r>
              <a:rPr lang="ja-JP" altLang="en-US" dirty="0"/>
              <a:t>年 </a:t>
            </a:r>
            <a:r>
              <a:rPr lang="en-US" altLang="ja-JP" dirty="0" smtClean="0"/>
              <a:t>1 </a:t>
            </a:r>
            <a:r>
              <a:rPr lang="ja-JP" altLang="en-US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293106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44237" y="284017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3600" dirty="0" smtClean="0"/>
              <a:t>2014</a:t>
            </a:r>
            <a:r>
              <a:rPr kumimoji="1" lang="ja-JP" altLang="en-US" sz="3600" dirty="0" smtClean="0"/>
              <a:t>年度売上実績</a:t>
            </a:r>
            <a:endParaRPr kumimoji="1" lang="ja-JP" altLang="en-US" sz="3600" dirty="0"/>
          </a:p>
        </p:txBody>
      </p:sp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9529316"/>
              </p:ext>
            </p:extLst>
          </p:nvPr>
        </p:nvGraphicFramePr>
        <p:xfrm>
          <a:off x="1989439" y="1435981"/>
          <a:ext cx="7722972" cy="3981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863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売上比較</a:t>
            </a:r>
            <a:endParaRPr kumimoji="1" lang="ja-JP" altLang="en-US" dirty="0"/>
          </a:p>
        </p:txBody>
      </p:sp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7566195"/>
              </p:ext>
            </p:extLst>
          </p:nvPr>
        </p:nvGraphicFramePr>
        <p:xfrm>
          <a:off x="2533135" y="2057399"/>
          <a:ext cx="5848865" cy="3218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504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設備投資に関する考察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8025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改革とマーケティング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86000" y="1837764"/>
            <a:ext cx="7543800" cy="2734235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 smtClean="0"/>
              <a:t>関連分野</a:t>
            </a:r>
            <a:r>
              <a:rPr lang="ja-JP" altLang="en-US" dirty="0"/>
              <a:t>における </a:t>
            </a:r>
            <a:r>
              <a:rPr lang="ja-JP" altLang="en-US" dirty="0" smtClean="0"/>
              <a:t>新しい製品＆サービス</a:t>
            </a:r>
            <a:endParaRPr lang="ja-JP" altLang="en-US" dirty="0"/>
          </a:p>
          <a:p>
            <a:r>
              <a:rPr lang="ja-JP" altLang="en-US" dirty="0"/>
              <a:t>新しい部門の立ち上げを計画</a:t>
            </a:r>
          </a:p>
          <a:p>
            <a:r>
              <a:rPr lang="ja-JP" altLang="en-US" dirty="0"/>
              <a:t>新たな市場をターゲットにしたキャンペーン</a:t>
            </a:r>
          </a:p>
          <a:p>
            <a:endParaRPr lang="ja-JP" altLang="en-US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3978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1916" y="51261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●</a:t>
            </a:r>
            <a:r>
              <a:rPr lang="ja-JP" altLang="en-US" dirty="0" smtClean="0"/>
              <a:t>市場勢力図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/>
              <a:t>	</a:t>
            </a:r>
            <a:r>
              <a:rPr lang="ja-JP" altLang="en-US" sz="2400" dirty="0" smtClean="0"/>
              <a:t>競合他社、各社の強みと弱み</a:t>
            </a:r>
            <a:endParaRPr kumimoji="1" lang="ja-JP" altLang="en-US" sz="2400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1775770"/>
              </p:ext>
            </p:extLst>
          </p:nvPr>
        </p:nvGraphicFramePr>
        <p:xfrm>
          <a:off x="906121" y="2238446"/>
          <a:ext cx="4356933" cy="3541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698640"/>
              </p:ext>
            </p:extLst>
          </p:nvPr>
        </p:nvGraphicFramePr>
        <p:xfrm>
          <a:off x="5070763" y="2189019"/>
          <a:ext cx="3879272" cy="3569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7156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</TotalTime>
  <Words>62</Words>
  <Application>Microsoft Office PowerPoint</Application>
  <PresentationFormat>ワイド画面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Impact</vt:lpstr>
      <vt:lpstr>メイン イベント</vt:lpstr>
      <vt:lpstr>2014年実績と 2015  年度売上見通し</vt:lpstr>
      <vt:lpstr>2014年度売上実績</vt:lpstr>
      <vt:lpstr>売上比較</vt:lpstr>
      <vt:lpstr>設備投資に関する考察</vt:lpstr>
      <vt:lpstr>改革とマーケティング</vt:lpstr>
      <vt:lpstr>●市場勢力図  競合他社、各社の強みと弱み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2014年度売上実績</dc:title>
  <dc:creator>技術太郎</dc:creator>
  <cp:lastModifiedBy>技術太郎</cp:lastModifiedBy>
  <cp:revision>18</cp:revision>
  <dcterms:created xsi:type="dcterms:W3CDTF">2014-07-08T00:35:29Z</dcterms:created>
  <dcterms:modified xsi:type="dcterms:W3CDTF">2014-09-29T10:16:11Z</dcterms:modified>
</cp:coreProperties>
</file>