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23" r:id="rId1"/>
  </p:sldMasterIdLst>
  <p:notesMasterIdLst>
    <p:notesMasterId r:id="rId3"/>
  </p:notesMasterIdLst>
  <p:sldIdLst>
    <p:sldId id="262" r:id="rId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中間スタイル 2 - アクセント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82374" autoAdjust="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outlineViewPr>
    <p:cViewPr>
      <p:scale>
        <a:sx n="33" d="100"/>
        <a:sy n="33" d="100"/>
      </p:scale>
      <p:origin x="0" y="-168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403F46-B601-4C9A-95A7-2B7CBC54B739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5347E20-A871-447F-BE56-57124A4740D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284774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ja-JP" altLang="en-US" dirty="0" smtClean="0"/>
              <a:t>アプリの機能：本棚で整理、しおり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5347E20-A871-447F-BE56-57124A4740D8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226605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5400000">
            <a:off x="10089390" y="1792223"/>
            <a:ext cx="990599" cy="304799"/>
          </a:xfrm>
        </p:spPr>
        <p:txBody>
          <a:bodyPr anchor="t"/>
          <a:lstStyle>
            <a:lvl1pPr algn="l">
              <a:defRPr b="0" i="0">
                <a:solidFill>
                  <a:schemeClr val="bg1"/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1/22/2015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5400000">
            <a:off x="8959592" y="3226820"/>
            <a:ext cx="3859795" cy="304801"/>
          </a:xfrm>
        </p:spPr>
        <p:txBody>
          <a:bodyPr/>
          <a:lstStyle>
            <a:lvl1pPr>
              <a:defRPr b="0" i="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1008" y="292608"/>
            <a:ext cx="838199" cy="767687"/>
          </a:xfrm>
        </p:spPr>
        <p:txBody>
          <a:bodyPr/>
          <a:lstStyle>
            <a:lvl1pPr>
              <a:defRPr sz="2800" b="0" i="0">
                <a:latin typeface="+mj-lt"/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53312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Freeform 5"/>
            <p:cNvSpPr/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966674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6" y="553666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1/22/2015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21999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1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063416"/>
            <a:ext cx="8825659" cy="1379755"/>
          </a:xfrm>
        </p:spPr>
        <p:txBody>
          <a:bodyPr/>
          <a:lstStyle>
            <a:lvl1pPr>
              <a:defRPr sz="4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543300"/>
            <a:ext cx="8825659" cy="24765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1/22/2015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65770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/>
      </p:transition>
    </mc:Choice>
    <mc:Fallback xmlns=""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5" name="Rectangle 14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5"/>
            <p:cNvSpPr/>
            <p:nvPr/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24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6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3" name="TextBox 12"/>
          <p:cNvSpPr txBox="1"/>
          <p:nvPr/>
        </p:nvSpPr>
        <p:spPr>
          <a:xfrm>
            <a:off x="9719438" y="2631815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9600" dirty="0"/>
              <a:t>”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898295" y="591093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9600" dirty="0"/>
              <a:t>“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1878" y="980517"/>
            <a:ext cx="8453906" cy="2698249"/>
          </a:xfrm>
        </p:spPr>
        <p:txBody>
          <a:bodyPr/>
          <a:lstStyle>
            <a:lvl1pPr>
              <a:defRPr sz="4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945945" y="3678766"/>
            <a:ext cx="7725772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/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1/22/2015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2" name="Rectangle 31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44965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/>
      </p:transition>
    </mc:Choice>
    <mc:Fallback xmlns="">
      <p:transition spd="slow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 rot="21010068">
              <a:off x="8490951" y="4193583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1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370667"/>
            <a:ext cx="8825660" cy="1822514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5033068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1/22/2015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18362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/>
      </p:transition>
    </mc:Choice>
    <mc:Fallback xmlns="">
      <p:transition spd="slow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17299"/>
            <a:ext cx="312916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4" y="3193561"/>
            <a:ext cx="3129168" cy="283349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03502"/>
            <a:ext cx="314538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93561"/>
            <a:ext cx="3145380" cy="283349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6700" y="2617299"/>
            <a:ext cx="3161029" cy="576261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6700" y="3193561"/>
            <a:ext cx="3164719" cy="28334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cxnSp>
        <p:nvCxnSpPr>
          <p:cNvPr id="22" name="Straight Connector 21"/>
          <p:cNvCxnSpPr/>
          <p:nvPr/>
        </p:nvCxnSpPr>
        <p:spPr>
          <a:xfrm>
            <a:off x="440397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1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777240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1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1/22/2015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4558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/>
      </p:transition>
    </mc:Choice>
    <mc:Fallback xmlns="">
      <p:transition spd="slow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つの画像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2" y="4532845"/>
            <a:ext cx="30504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4552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54953" y="5109107"/>
            <a:ext cx="3050437" cy="91794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72537" y="4532846"/>
            <a:ext cx="3046766" cy="651156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748463" y="2603500"/>
            <a:ext cx="2691241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8865" y="5184002"/>
            <a:ext cx="3050438" cy="84305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83434" y="4532847"/>
            <a:ext cx="3050438" cy="651154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63031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83434" y="5184001"/>
            <a:ext cx="3050437" cy="843054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4388153" y="2603500"/>
            <a:ext cx="0" cy="3517594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801905" y="2603500"/>
            <a:ext cx="0" cy="3492500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1/22/2015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75527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/>
      </p:transition>
    </mc:Choice>
    <mc:Fallback xmlns="">
      <p:transition spd="slow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973668"/>
            <a:ext cx="8825660" cy="706964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smtClean="0"/>
              <a:t>1/22/2015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85411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/>
      </p:transition>
    </mc:Choice>
    <mc:Fallback xmlns="">
      <p:transition spd="slow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 rot="5101749">
              <a:off x="6294738" y="457773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Rectangle 7"/>
            <p:cNvSpPr/>
            <p:nvPr/>
          </p:nvSpPr>
          <p:spPr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76756" y="1278468"/>
            <a:ext cx="1413933" cy="4748589"/>
          </a:xfrm>
        </p:spPr>
        <p:txBody>
          <a:bodyPr vert="eaVert" anchor="b" anchorCtr="0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1278468"/>
            <a:ext cx="6247546" cy="4748590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1/22/2015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93883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smtClean="0"/>
              <a:t>1/22/2015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882374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677645"/>
            <a:ext cx="4351023" cy="2283824"/>
          </a:xfrm>
        </p:spPr>
        <p:txBody>
          <a:bodyPr anchor="ctr"/>
          <a:lstStyle>
            <a:lvl1pPr algn="l">
              <a:defRPr sz="40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5558" y="2677644"/>
            <a:ext cx="3755379" cy="2283823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1/22/2015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58872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4954" y="2603500"/>
            <a:ext cx="4825158" cy="3416301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12" y="2603500"/>
            <a:ext cx="4825159" cy="3416300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smtClean="0"/>
              <a:t>1/22/2015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54218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482515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4954" y="3179762"/>
            <a:ext cx="4825158" cy="2840039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8712" y="2603500"/>
            <a:ext cx="482515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8710" y="3179762"/>
            <a:ext cx="4825159" cy="2840039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1/22/2015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03013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1/22/2015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02806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1/22/2015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31686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Rectangle 7"/>
            <p:cNvSpPr/>
            <p:nvPr/>
          </p:nvSpPr>
          <p:spPr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295400"/>
            <a:ext cx="2793159" cy="16002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81146" y="1447800"/>
            <a:ext cx="5190065" cy="4572000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5" y="2895600"/>
            <a:ext cx="2793158" cy="3129279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smtClean="0"/>
              <a:t>1/22/2015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5" name="Rectangle 14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11106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Rectangle 7"/>
            <p:cNvSpPr/>
            <p:nvPr/>
          </p:nvSpPr>
          <p:spPr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16200000">
              <a:off x="32954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15922489">
              <a:off x="4203594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693332"/>
            <a:ext cx="3860260" cy="173566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47870" y="1143000"/>
            <a:ext cx="3227193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5" y="3657600"/>
            <a:ext cx="3859212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1/22/2015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98525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-2373"/>
            <a:ext cx="12192000" cy="6867027"/>
            <a:chOff x="0" y="-2373"/>
            <a:chExt cx="12192000" cy="6867027"/>
          </a:xfrm>
        </p:grpSpPr>
        <p:sp>
          <p:nvSpPr>
            <p:cNvPr id="26" name="Rectangle 25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2000"/>
                    <a:hueMod val="108000"/>
                    <a:satMod val="164000"/>
                    <a:lumMod val="69000"/>
                  </a:schemeClr>
                  <a:schemeClr val="dk2">
                    <a:tint val="96000"/>
                    <a:hueMod val="90000"/>
                    <a:satMod val="130000"/>
                    <a:lumMod val="134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322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1000"/>
                  </a:schemeClr>
                </a:gs>
                <a:gs pos="75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175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8000"/>
                  </a:schemeClr>
                </a:gs>
                <a:gs pos="72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7000"/>
                  </a:schemeClr>
                </a:gs>
                <a:gs pos="69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7999412" y="-2373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73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74054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bg2">
                    <a:lumMod val="40000"/>
                    <a:lumOff val="60000"/>
                    <a:alpha val="14000"/>
                  </a:schemeClr>
                </a:gs>
                <a:gs pos="66000">
                  <a:schemeClr val="bg2">
                    <a:lumMod val="40000"/>
                    <a:lumOff val="60000"/>
                    <a:alpha val="0"/>
                  </a:schemeClr>
                </a:gs>
                <a:gs pos="36000">
                  <a:schemeClr val="bg2">
                    <a:lumMod val="40000"/>
                    <a:lumOff val="6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20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1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3" y="973668"/>
            <a:ext cx="8761413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2603500"/>
            <a:ext cx="8761412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dirty="0" smtClean="0"/>
              <a:t>マスター テキストの書式設定</a:t>
            </a:r>
          </a:p>
          <a:p>
            <a:pPr lvl="1"/>
            <a:r>
              <a:rPr lang="ja-JP" altLang="en-US" dirty="0" smtClean="0"/>
              <a:t>第 </a:t>
            </a:r>
            <a:r>
              <a:rPr lang="en-US" altLang="ja-JP" dirty="0" smtClean="0"/>
              <a:t>2 </a:t>
            </a:r>
            <a:r>
              <a:rPr lang="ja-JP" altLang="en-US" dirty="0" smtClean="0"/>
              <a:t>レベル</a:t>
            </a:r>
          </a:p>
          <a:p>
            <a:pPr lvl="2"/>
            <a:r>
              <a:rPr lang="ja-JP" altLang="en-US" dirty="0" smtClean="0"/>
              <a:t>第 </a:t>
            </a:r>
            <a:r>
              <a:rPr lang="en-US" altLang="ja-JP" dirty="0" smtClean="0"/>
              <a:t>3 </a:t>
            </a:r>
            <a:r>
              <a:rPr lang="ja-JP" altLang="en-US" dirty="0" smtClean="0"/>
              <a:t>レベル</a:t>
            </a:r>
          </a:p>
          <a:p>
            <a:pPr lvl="3"/>
            <a:r>
              <a:rPr lang="ja-JP" altLang="en-US" dirty="0" smtClean="0"/>
              <a:t>第 </a:t>
            </a:r>
            <a:r>
              <a:rPr lang="en-US" altLang="ja-JP" dirty="0" smtClean="0"/>
              <a:t>4 </a:t>
            </a:r>
            <a:r>
              <a:rPr lang="ja-JP" altLang="en-US" dirty="0" smtClean="0"/>
              <a:t>レベル</a:t>
            </a:r>
          </a:p>
          <a:p>
            <a:pPr lvl="4"/>
            <a:r>
              <a:rPr lang="ja-JP" altLang="en-US" dirty="0" smtClean="0"/>
              <a:t>第 </a:t>
            </a:r>
            <a:r>
              <a:rPr lang="en-US" altLang="ja-JP" dirty="0" smtClean="0"/>
              <a:t>5 </a:t>
            </a:r>
            <a:r>
              <a:rPr lang="ja-JP" altLang="en-US" dirty="0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0938" y="639406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1/22/2015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28358" y="6391838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 b="1" i="0">
                <a:solidFill>
                  <a:schemeClr val="accent1"/>
                </a:solidFill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22" name="Rectangle 21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  <a:latin typeface="+mn-lt"/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18502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4" r:id="rId1"/>
    <p:sldLayoutId id="2147483725" r:id="rId2"/>
    <p:sldLayoutId id="2147483726" r:id="rId3"/>
    <p:sldLayoutId id="2147483727" r:id="rId4"/>
    <p:sldLayoutId id="2147483728" r:id="rId5"/>
    <p:sldLayoutId id="2147483729" r:id="rId6"/>
    <p:sldLayoutId id="2147483730" r:id="rId7"/>
    <p:sldLayoutId id="2147483731" r:id="rId8"/>
    <p:sldLayoutId id="2147483732" r:id="rId9"/>
    <p:sldLayoutId id="2147483733" r:id="rId10"/>
    <p:sldLayoutId id="2147483734" r:id="rId11"/>
    <p:sldLayoutId id="2147483735" r:id="rId12"/>
    <p:sldLayoutId id="2147483736" r:id="rId13"/>
    <p:sldLayoutId id="2147483737" r:id="rId14"/>
    <p:sldLayoutId id="2147483738" r:id="rId15"/>
    <p:sldLayoutId id="2147483739" r:id="rId16"/>
    <p:sldLayoutId id="2147483740" r:id="rId17"/>
  </p:sldLayoutIdLst>
  <mc:AlternateContent xmlns:mc="http://schemas.openxmlformats.org/markup-compatibility/2006" xmlns:p14="http://schemas.microsoft.com/office/powerpoint/2010/main">
    <mc:Choice Requires="p14">
      <p:transition spd="slow" p14:dur="20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457200" rtl="0" eaLnBrk="1" latinLnBrk="0" hangingPunct="1">
        <a:spcBef>
          <a:spcPct val="0"/>
        </a:spcBef>
        <a:buNone/>
        <a:defRPr kumimoji="1"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2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20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サービス概要</a:t>
            </a:r>
            <a:endParaRPr kumimoji="1" lang="ja-JP" altLang="en-US" dirty="0"/>
          </a:p>
        </p:txBody>
      </p:sp>
      <p:graphicFrame>
        <p:nvGraphicFramePr>
          <p:cNvPr id="4" name="コンテンツ プレースホルダー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49896169"/>
              </p:ext>
            </p:extLst>
          </p:nvPr>
        </p:nvGraphicFramePr>
        <p:xfrm>
          <a:off x="1155700" y="2603500"/>
          <a:ext cx="8761412" cy="3510697"/>
        </p:xfrm>
        <a:graphic>
          <a:graphicData uri="http://schemas.openxmlformats.org/drawingml/2006/table">
            <a:tbl>
              <a:tblPr firstCol="1" bandRow="1">
                <a:tableStyleId>{F5AB1C69-6EDB-4FF4-983F-18BD219EF322}</a:tableStyleId>
              </a:tblPr>
              <a:tblGrid>
                <a:gridCol w="4380706"/>
                <a:gridCol w="4380706"/>
              </a:tblGrid>
              <a:tr h="443392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アプリ</a:t>
                      </a:r>
                      <a:endParaRPr kumimoji="1" lang="ja-JP" altLang="en-US" dirty="0"/>
                    </a:p>
                  </a:txBody>
                  <a:tcPr marL="83442" marR="83442"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専用ビューアアプリ（無料）</a:t>
                      </a:r>
                      <a:endParaRPr kumimoji="1" lang="ja-JP" altLang="en-US" dirty="0"/>
                    </a:p>
                  </a:txBody>
                  <a:tcPr marL="83442" marR="83442" anchor="ctr"/>
                </a:tc>
              </a:tr>
              <a:tr h="1093297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対応端末</a:t>
                      </a:r>
                      <a:endParaRPr kumimoji="1" lang="ja-JP" altLang="en-US" dirty="0"/>
                    </a:p>
                  </a:txBody>
                  <a:tcPr marL="83442" marR="83442"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PC</a:t>
                      </a:r>
                      <a:r>
                        <a:rPr kumimoji="1" lang="ja-JP" altLang="en-US" dirty="0" smtClean="0"/>
                        <a:t>（</a:t>
                      </a:r>
                      <a:r>
                        <a:rPr kumimoji="1" lang="en-US" altLang="ja-JP" dirty="0" smtClean="0"/>
                        <a:t>Windows</a:t>
                      </a:r>
                      <a:r>
                        <a:rPr kumimoji="1" lang="ja-JP" altLang="en-US" dirty="0" smtClean="0"/>
                        <a:t>）、</a:t>
                      </a:r>
                      <a:r>
                        <a:rPr kumimoji="1" lang="en-US" altLang="ja-JP" dirty="0" smtClean="0"/>
                        <a:t>iPhone</a:t>
                      </a:r>
                      <a:r>
                        <a:rPr kumimoji="1" lang="ja-JP" altLang="en-US" dirty="0" smtClean="0"/>
                        <a:t>、</a:t>
                      </a:r>
                      <a:r>
                        <a:rPr kumimoji="1" lang="en-US" altLang="ja-JP" dirty="0" smtClean="0"/>
                        <a:t>iPad</a:t>
                      </a:r>
                      <a:r>
                        <a:rPr kumimoji="1" lang="ja-JP" altLang="en-US" dirty="0" smtClean="0"/>
                        <a:t>、</a:t>
                      </a:r>
                      <a:r>
                        <a:rPr kumimoji="1" lang="en-US" altLang="ja-JP" dirty="0" smtClean="0"/>
                        <a:t>Android</a:t>
                      </a:r>
                      <a:r>
                        <a:rPr kumimoji="1" lang="ja-JP" altLang="en-US" dirty="0" smtClean="0"/>
                        <a:t>スマートフォン、</a:t>
                      </a:r>
                      <a:r>
                        <a:rPr kumimoji="1" lang="en-US" altLang="ja-JP" dirty="0" smtClean="0"/>
                        <a:t>Android</a:t>
                      </a:r>
                      <a:r>
                        <a:rPr kumimoji="1" lang="ja-JP" altLang="en-US" dirty="0" smtClean="0"/>
                        <a:t>タブレット</a:t>
                      </a:r>
                      <a:endParaRPr kumimoji="1" lang="ja-JP" altLang="en-US" dirty="0"/>
                    </a:p>
                  </a:txBody>
                  <a:tcPr marL="83442" marR="83442" anchor="ctr"/>
                </a:tc>
              </a:tr>
              <a:tr h="765308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支払方法</a:t>
                      </a:r>
                      <a:endParaRPr kumimoji="1" lang="ja-JP" altLang="en-US" dirty="0"/>
                    </a:p>
                  </a:txBody>
                  <a:tcPr marL="83442" marR="83442"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クレジットカード</a:t>
                      </a:r>
                      <a:r>
                        <a:rPr kumimoji="1" lang="en-US" altLang="ja-JP" dirty="0" smtClean="0"/>
                        <a:t/>
                      </a:r>
                      <a:br>
                        <a:rPr kumimoji="1" lang="en-US" altLang="ja-JP" dirty="0" smtClean="0"/>
                      </a:br>
                      <a:r>
                        <a:rPr kumimoji="1" lang="ja-JP" altLang="en-US" dirty="0" smtClean="0"/>
                        <a:t>携帯電話会社決済サービス</a:t>
                      </a:r>
                      <a:endParaRPr kumimoji="1" lang="ja-JP" altLang="en-US" dirty="0"/>
                    </a:p>
                  </a:txBody>
                  <a:tcPr marL="83442" marR="83442" anchor="ctr"/>
                </a:tc>
              </a:tr>
              <a:tr h="765308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ポイントサービス</a:t>
                      </a:r>
                      <a:endParaRPr kumimoji="1" lang="ja-JP" altLang="en-US" dirty="0"/>
                    </a:p>
                  </a:txBody>
                  <a:tcPr marL="83442" marR="83442" anchor="ctr"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100</a:t>
                      </a:r>
                      <a:r>
                        <a:rPr kumimoji="1" lang="ja-JP" altLang="en-US" dirty="0" smtClean="0"/>
                        <a:t>円購入ごとに</a:t>
                      </a:r>
                      <a:r>
                        <a:rPr kumimoji="1" lang="en-US" altLang="ja-JP" dirty="0" smtClean="0"/>
                        <a:t>1</a:t>
                      </a:r>
                      <a:r>
                        <a:rPr kumimoji="1" lang="ja-JP" altLang="en-US" dirty="0" smtClean="0"/>
                        <a:t>ポイント付与</a:t>
                      </a:r>
                      <a:endParaRPr kumimoji="1" lang="en-US" altLang="ja-JP" dirty="0" smtClean="0"/>
                    </a:p>
                    <a:p>
                      <a:r>
                        <a:rPr kumimoji="1" lang="en-US" altLang="ja-JP" dirty="0" smtClean="0"/>
                        <a:t>1</a:t>
                      </a:r>
                      <a:r>
                        <a:rPr kumimoji="1" lang="ja-JP" altLang="en-US" dirty="0" smtClean="0"/>
                        <a:t>ポイント＝</a:t>
                      </a:r>
                      <a:r>
                        <a:rPr kumimoji="1" lang="en-US" altLang="ja-JP" dirty="0" smtClean="0"/>
                        <a:t>1</a:t>
                      </a:r>
                      <a:r>
                        <a:rPr kumimoji="1" lang="ja-JP" altLang="en-US" dirty="0" smtClean="0"/>
                        <a:t>円で使用可能</a:t>
                      </a:r>
                      <a:endParaRPr kumimoji="1" lang="ja-JP" altLang="en-US" dirty="0"/>
                    </a:p>
                  </a:txBody>
                  <a:tcPr marL="83442" marR="83442" anchor="ctr"/>
                </a:tc>
              </a:tr>
              <a:tr h="443392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「読書アドバイザー」サービス</a:t>
                      </a:r>
                      <a:endParaRPr kumimoji="1" lang="ja-JP" altLang="en-US" dirty="0"/>
                    </a:p>
                  </a:txBody>
                  <a:tcPr marL="83442" marR="83442" anchor="ctr"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月に</a:t>
                      </a:r>
                      <a:r>
                        <a:rPr kumimoji="1" lang="en-US" altLang="ja-JP" dirty="0" smtClean="0"/>
                        <a:t>1</a:t>
                      </a:r>
                      <a:r>
                        <a:rPr kumimoji="1" lang="ja-JP" altLang="en-US" dirty="0" smtClean="0"/>
                        <a:t>度利用可能</a:t>
                      </a:r>
                      <a:endParaRPr kumimoji="1" lang="ja-JP" altLang="en-US" dirty="0"/>
                    </a:p>
                  </a:txBody>
                  <a:tcPr marL="83442" marR="83442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984595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オン ボードルーム">
  <a:themeElements>
    <a:clrScheme name="イオン ボードルーム">
      <a:dk1>
        <a:sysClr val="windowText" lastClr="000000"/>
      </a:dk1>
      <a:lt1>
        <a:sysClr val="window" lastClr="FFFFFF"/>
      </a:lt1>
      <a:dk2>
        <a:srgbClr val="0E5580"/>
      </a:dk2>
      <a:lt2>
        <a:srgbClr val="EBEBEB"/>
      </a:lt2>
      <a:accent1>
        <a:srgbClr val="ACD433"/>
      </a:accent1>
      <a:accent2>
        <a:srgbClr val="E6C133"/>
      </a:accent2>
      <a:accent3>
        <a:srgbClr val="EF7A24"/>
      </a:accent3>
      <a:accent4>
        <a:srgbClr val="5AA0F5"/>
      </a:accent4>
      <a:accent5>
        <a:srgbClr val="75CEEC"/>
      </a:accent5>
      <a:accent6>
        <a:srgbClr val="65D6A0"/>
      </a:accent6>
      <a:hlink>
        <a:srgbClr val="C4E46E"/>
      </a:hlink>
      <a:folHlink>
        <a:srgbClr val="BDE0FB"/>
      </a:folHlink>
    </a:clrScheme>
    <a:fontScheme name="イオン ボードルーム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イオン ボードルーム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2000"/>
                <a:hueMod val="96000"/>
                <a:satMod val="128000"/>
                <a:lumMod val="114000"/>
              </a:schemeClr>
            </a:gs>
            <a:gs pos="100000">
              <a:schemeClr val="phClr">
                <a:shade val="62000"/>
                <a:hueMod val="100000"/>
                <a:satMod val="13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2000"/>
                <a:hueMod val="108000"/>
                <a:satMod val="164000"/>
                <a:lumMod val="69000"/>
              </a:schemeClr>
              <a:schemeClr val="phClr">
                <a:tint val="96000"/>
                <a:hueMod val="90000"/>
                <a:satMod val="130000"/>
                <a:lumMod val="134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A3AB87EF-B655-4FFF-8D05-F333AD7F2789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758</TotalTime>
  <Words>66</Words>
  <Application>Microsoft Office PowerPoint</Application>
  <PresentationFormat>ワイド画面</PresentationFormat>
  <Paragraphs>14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8" baseType="lpstr">
      <vt:lpstr>ＭＳ Ｐゴシック</vt:lpstr>
      <vt:lpstr>メイリオ</vt:lpstr>
      <vt:lpstr>Arial</vt:lpstr>
      <vt:lpstr>Calibri</vt:lpstr>
      <vt:lpstr>Century Gothic</vt:lpstr>
      <vt:lpstr>Wingdings 3</vt:lpstr>
      <vt:lpstr>イオン ボードルーム</vt:lpstr>
      <vt:lpstr>サービス概要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電子書籍サイト 「ABC デジタルブック」</dc:title>
  <dc:creator>Ken Ishikawa</dc:creator>
  <cp:lastModifiedBy>Ken Ishikawa</cp:lastModifiedBy>
  <cp:revision>23</cp:revision>
  <dcterms:created xsi:type="dcterms:W3CDTF">2014-12-09T13:22:35Z</dcterms:created>
  <dcterms:modified xsi:type="dcterms:W3CDTF">2015-01-22T12:19:47Z</dcterms:modified>
</cp:coreProperties>
</file>