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673" r:id="rId1"/>
  </p:sldMasterIdLst>
  <p:notesMasterIdLst>
    <p:notesMasterId r:id="rId7"/>
  </p:notesMasterIdLst>
  <p:sldIdLst>
    <p:sldId id="256" r:id="rId2"/>
    <p:sldId id="257" r:id="rId3"/>
    <p:sldId id="259" r:id="rId4"/>
    <p:sldId id="263" r:id="rId5"/>
    <p:sldId id="261" r:id="rId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70" autoAdjust="0"/>
    <p:restoredTop sz="94660"/>
  </p:normalViewPr>
  <p:slideViewPr>
    <p:cSldViewPr snapToGrid="0">
      <p:cViewPr varScale="1">
        <p:scale>
          <a:sx n="70" d="100"/>
          <a:sy n="70" d="100"/>
        </p:scale>
        <p:origin x="678" y="4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D76C775-952F-4BE6-B964-5C1B687AA8ED}" type="datetimeFigureOut">
              <a:rPr lang="en-US" smtClean="0"/>
              <a:t>8/8/2015</a:t>
            </a:fld>
            <a:endParaRPr 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4C9221A-2DCA-4A5D-8BCB-680B06392B4A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41082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dirty="0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0" name="図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912704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190669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588032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タイトルと画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図プレースホルダー 6"/>
          <p:cNvSpPr>
            <a:spLocks noGrp="1"/>
          </p:cNvSpPr>
          <p:nvPr>
            <p:ph type="pic" sz="quarter" idx="13"/>
          </p:nvPr>
        </p:nvSpPr>
        <p:spPr>
          <a:xfrm>
            <a:off x="3089535" y="2292966"/>
            <a:ext cx="5549497" cy="3097900"/>
          </a:xfrm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150214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761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7841020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74008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47782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7885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374713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4FAB73BC-B049-4115-A692-8D63A059BFB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603836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67E5644-1E61-4311-A31E-84CB9C7AA8A9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8301585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4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800" cap="all" baseline="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fld id="{4FAB73BC-B049-4115-A692-8D63A059BFB8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8" name="図 7"/>
          <p:cNvPicPr>
            <a:picLocks noChangeAspect="1"/>
          </p:cNvPicPr>
          <p:nvPr userDrawn="1"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344" y="6002161"/>
            <a:ext cx="1673896" cy="273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229822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  <p:sldLayoutId id="2147483685" r:id="rId12"/>
  </p:sldLayoutIdLst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hf hdr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ja-JP" altLang="en-US" sz="4000" dirty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株式</a:t>
            </a: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会社ヤマムラ製菓</a:t>
            </a:r>
            <a: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/>
            </a:r>
            <a:br>
              <a:rPr lang="en-US" altLang="ja-JP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</a:br>
            <a:r>
              <a:rPr lang="ja-JP" altLang="en-US" sz="4000" dirty="0" smtClean="0">
                <a:solidFill>
                  <a:schemeClr val="accent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HGP創英角ｺﾞｼｯｸUB" panose="020B0900000000000000" pitchFamily="50" charset="-128"/>
                <a:ea typeface="HGP創英角ｺﾞｼｯｸUB" panose="020B0900000000000000" pitchFamily="50" charset="-128"/>
              </a:rPr>
              <a:t>会社案内</a:t>
            </a:r>
            <a:endParaRPr lang="en-US" sz="4000" dirty="0">
              <a:solidFill>
                <a:schemeClr val="accent1">
                  <a:lumMod val="50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HGP創英角ｺﾞｼｯｸUB" panose="020B0900000000000000" pitchFamily="50" charset="-128"/>
              <a:ea typeface="HGP創英角ｺﾞｼｯｸUB" panose="020B0900000000000000" pitchFamily="50" charset="-128"/>
            </a:endParaRP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ja-JP" altLang="en-US" dirty="0" smtClean="0"/>
              <a:t>おいしいお菓子でしあわせ</a:t>
            </a:r>
            <a:r>
              <a:rPr lang="ja-JP" altLang="en-US" dirty="0"/>
              <a:t>に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0152794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タイトル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ja-JP" altLang="en-US" b="1" spc="0" dirty="0" smtClean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会社概要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idx="1"/>
          </p:nvPr>
        </p:nvSpPr>
        <p:spPr/>
        <p:txBody>
          <a:bodyPr numCol="2" spcCol="360000">
            <a:normAutofit/>
          </a:bodyPr>
          <a:lstStyle/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名称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設立</a:t>
            </a:r>
            <a:r>
              <a:rPr lang="en-US" altLang="ja-JP" dirty="0" smtClean="0"/>
              <a:t>	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4</a:t>
            </a:r>
            <a:r>
              <a:rPr lang="ja-JP" altLang="en-US" dirty="0" smtClean="0"/>
              <a:t>月</a:t>
            </a:r>
            <a:r>
              <a:rPr lang="en-US" altLang="ja-JP" dirty="0" smtClean="0"/>
              <a:t>20</a:t>
            </a:r>
            <a:r>
              <a:rPr lang="ja-JP" altLang="en-US" dirty="0" smtClean="0"/>
              <a:t>日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資本</a:t>
            </a:r>
            <a:r>
              <a:rPr lang="ja-JP" altLang="en-US" dirty="0" smtClean="0"/>
              <a:t>金</a:t>
            </a:r>
            <a:r>
              <a:rPr lang="en-US" altLang="ja-JP" dirty="0" smtClean="0"/>
              <a:t>	1,304,895</a:t>
            </a:r>
            <a:r>
              <a:rPr lang="ja-JP" altLang="en-US" dirty="0" smtClean="0"/>
              <a:t>千円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事業内容</a:t>
            </a:r>
            <a:r>
              <a:rPr lang="en-US" altLang="ja-JP" dirty="0" smtClean="0"/>
              <a:t>	</a:t>
            </a:r>
            <a:r>
              <a:rPr lang="ja-JP" altLang="en-US" dirty="0" smtClean="0"/>
              <a:t>菓子の製造および販売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/>
              <a:t>従業</a:t>
            </a:r>
            <a:r>
              <a:rPr lang="ja-JP" altLang="en-US" dirty="0" smtClean="0"/>
              <a:t>員数</a:t>
            </a:r>
            <a:r>
              <a:rPr lang="en-US" altLang="ja-JP" dirty="0" smtClean="0"/>
              <a:t>	860</a:t>
            </a:r>
            <a:r>
              <a:rPr lang="ja-JP" altLang="en-US" dirty="0" smtClean="0"/>
              <a:t>名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</a:t>
            </a:r>
            <a:r>
              <a:rPr lang="en-US" altLang="ja-JP" sz="1600" dirty="0" smtClean="0"/>
              <a:t>31</a:t>
            </a:r>
            <a:r>
              <a:rPr lang="ja-JP" altLang="en-US" sz="1600" dirty="0" smtClean="0"/>
              <a:t>日現在）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  <a:tabLst>
                <a:tab pos="1611313" algn="l"/>
              </a:tabLst>
            </a:pPr>
            <a:r>
              <a:rPr lang="ja-JP" altLang="en-US" dirty="0" smtClean="0"/>
              <a:t>売上高</a:t>
            </a:r>
            <a:r>
              <a:rPr lang="en-US" altLang="ja-JP" dirty="0" smtClean="0"/>
              <a:t>	182</a:t>
            </a:r>
            <a:r>
              <a:rPr lang="ja-JP" altLang="en-US" dirty="0" smtClean="0"/>
              <a:t>億</a:t>
            </a:r>
            <a:r>
              <a:rPr lang="en-US" altLang="ja-JP" dirty="0" smtClean="0"/>
              <a:t>46</a:t>
            </a:r>
            <a:r>
              <a:rPr lang="ja-JP" altLang="en-US" dirty="0" smtClean="0"/>
              <a:t>百万円</a:t>
            </a:r>
            <a:r>
              <a:rPr lang="ja-JP" altLang="en-US" sz="1600" dirty="0" smtClean="0"/>
              <a:t>（</a:t>
            </a:r>
            <a:r>
              <a:rPr lang="en-US" altLang="ja-JP" sz="1600" dirty="0" smtClean="0"/>
              <a:t>2015</a:t>
            </a:r>
            <a:r>
              <a:rPr lang="ja-JP" altLang="en-US" sz="1600" dirty="0" smtClean="0"/>
              <a:t>年</a:t>
            </a:r>
            <a:r>
              <a:rPr lang="en-US" altLang="ja-JP" sz="1600" dirty="0" smtClean="0"/>
              <a:t>3</a:t>
            </a:r>
            <a:r>
              <a:rPr lang="ja-JP" altLang="en-US" sz="1600" dirty="0" smtClean="0"/>
              <a:t>月期）</a:t>
            </a:r>
            <a:endParaRPr lang="en-US" altLang="ja-JP" sz="1600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拠点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工場</a:t>
            </a:r>
            <a:r>
              <a:rPr lang="en-US" altLang="ja-JP" dirty="0" smtClean="0"/>
              <a:t>	6</a:t>
            </a:r>
            <a:r>
              <a:rPr lang="ja-JP" altLang="en-US" dirty="0"/>
              <a:t>ヶ</a:t>
            </a:r>
            <a:r>
              <a:rPr lang="ja-JP" altLang="en-US" dirty="0" smtClean="0"/>
              <a:t>所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 smtClean="0"/>
              <a:t>営業所</a:t>
            </a:r>
            <a:r>
              <a:rPr lang="en-US" altLang="ja-JP" dirty="0" smtClean="0"/>
              <a:t>	15</a:t>
            </a:r>
            <a:r>
              <a:rPr lang="ja-JP" altLang="en-US" dirty="0" smtClean="0"/>
              <a:t>ヶ所</a:t>
            </a:r>
            <a:endParaRPr lang="en-US" altLang="ja-JP" dirty="0" smtClean="0"/>
          </a:p>
          <a:p>
            <a:pPr marL="457200" indent="-457200">
              <a:lnSpc>
                <a:spcPct val="150000"/>
              </a:lnSpc>
              <a:buClr>
                <a:schemeClr val="accent1">
                  <a:lumMod val="50000"/>
                </a:schemeClr>
              </a:buClr>
              <a:buFont typeface="+mj-lt"/>
              <a:buAutoNum type="arabicPeriod"/>
            </a:pPr>
            <a:r>
              <a:rPr lang="ja-JP" altLang="en-US" dirty="0" smtClean="0"/>
              <a:t>関連会社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会社ヤマムラ産業</a:t>
            </a:r>
            <a:endParaRPr lang="en-US" altLang="ja-JP" dirty="0" smtClean="0"/>
          </a:p>
          <a:p>
            <a:pPr marL="1074738" lvl="1" indent="-182563">
              <a:lnSpc>
                <a:spcPct val="150000"/>
              </a:lnSpc>
            </a:pPr>
            <a:r>
              <a:rPr lang="ja-JP" altLang="en-US" dirty="0"/>
              <a:t>株式</a:t>
            </a:r>
            <a:r>
              <a:rPr lang="ja-JP" altLang="en-US" dirty="0" smtClean="0"/>
              <a:t>会社ヤマムラフード</a:t>
            </a:r>
            <a:endParaRPr lang="en-US" dirty="0"/>
          </a:p>
        </p:txBody>
      </p:sp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dirty="0" smtClean="0"/>
              <a:t>(c)2015 YAMAMURASEIKA CO., LTD.</a:t>
            </a:r>
            <a:endParaRPr 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9224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1250" fill="hold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 uiExpand="1" build="p" bldLvl="2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沿革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altLang="ja-JP" dirty="0" smtClean="0"/>
              <a:t>1978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株式会社ヤマムラ製菓設立</a:t>
            </a:r>
            <a:r>
              <a:rPr lang="en-US" altLang="ja-JP" dirty="0"/>
              <a:t/>
            </a:r>
            <a:br>
              <a:rPr lang="en-US" altLang="ja-JP" dirty="0"/>
            </a:br>
            <a:r>
              <a:rPr lang="en-US" altLang="ja-JP" dirty="0" smtClean="0"/>
              <a:t>	</a:t>
            </a:r>
            <a:r>
              <a:rPr lang="ja-JP" altLang="en-US" dirty="0" smtClean="0"/>
              <a:t>月岡工場建設</a:t>
            </a:r>
            <a:endParaRPr lang="en-US" altLang="ja-JP" dirty="0" smtClean="0"/>
          </a:p>
          <a:p>
            <a:r>
              <a:rPr lang="en-US" altLang="ja-JP" dirty="0" smtClean="0"/>
              <a:t>1982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三条工場建設</a:t>
            </a:r>
            <a:endParaRPr lang="en-US" altLang="ja-JP" dirty="0" smtClean="0"/>
          </a:p>
          <a:p>
            <a:r>
              <a:rPr lang="en-US" altLang="ja-JP" dirty="0" smtClean="0"/>
              <a:t>1994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村上工場建設</a:t>
            </a:r>
            <a:endParaRPr lang="en-US" altLang="ja-JP" dirty="0"/>
          </a:p>
          <a:p>
            <a:r>
              <a:rPr lang="en-US" altLang="ja-JP" dirty="0" smtClean="0"/>
              <a:t>1998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株式会社ヤマムラ産業設立</a:t>
            </a:r>
            <a:endParaRPr lang="en-US" altLang="ja-JP" dirty="0" smtClean="0"/>
          </a:p>
          <a:p>
            <a:r>
              <a:rPr lang="en-US" altLang="ja-JP" dirty="0"/>
              <a:t>2000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工場建設</a:t>
            </a:r>
            <a:endParaRPr lang="en-US" altLang="ja-JP" dirty="0" smtClean="0"/>
          </a:p>
          <a:p>
            <a:r>
              <a:rPr lang="en-US" altLang="ja-JP" dirty="0" smtClean="0"/>
              <a:t>2003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株式会社ヤマムラフード設立</a:t>
            </a:r>
            <a:endParaRPr lang="en-US" altLang="ja-JP" dirty="0" smtClean="0"/>
          </a:p>
          <a:p>
            <a:r>
              <a:rPr lang="en-US" altLang="ja-JP" dirty="0" smtClean="0"/>
              <a:t>2007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東工場建設</a:t>
            </a:r>
            <a:endParaRPr lang="en-US" altLang="ja-JP" dirty="0" smtClean="0"/>
          </a:p>
          <a:p>
            <a:r>
              <a:rPr lang="en-US" altLang="ja-JP" dirty="0" smtClean="0"/>
              <a:t>2012</a:t>
            </a:r>
            <a:r>
              <a:rPr lang="ja-JP" altLang="en-US" dirty="0" smtClean="0"/>
              <a:t>年</a:t>
            </a:r>
            <a:r>
              <a:rPr lang="en-US" altLang="ja-JP" dirty="0" smtClean="0"/>
              <a:t>	</a:t>
            </a:r>
            <a:r>
              <a:rPr lang="ja-JP" altLang="en-US" dirty="0" smtClean="0"/>
              <a:t>安田工場建設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13058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125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タイトル 3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ネットワーク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5" name="コンテンツ プレースホルダー 4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月岡第</a:t>
            </a:r>
            <a:r>
              <a:rPr lang="en-US" altLang="ja-JP" dirty="0" smtClean="0"/>
              <a:t>2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/>
              <a:t>三条</a:t>
            </a:r>
            <a:r>
              <a:rPr lang="ja-JP" altLang="en-US" dirty="0" smtClean="0"/>
              <a:t>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村上工場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東工場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安田工場</a:t>
            </a:r>
            <a:endParaRPr lang="en-US" altLang="ja-JP" dirty="0" smtClean="0"/>
          </a:p>
          <a:p>
            <a:pPr lvl="1"/>
            <a:endParaRPr lang="en-US" altLang="ja-JP" dirty="0" smtClean="0"/>
          </a:p>
          <a:p>
            <a:r>
              <a:rPr lang="ja-JP" altLang="en-US" dirty="0" smtClean="0"/>
              <a:t>営業所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札幌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仙台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大宮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東京</a:t>
            </a:r>
            <a:endParaRPr lang="en-US" altLang="ja-JP" dirty="0" smtClean="0"/>
          </a:p>
          <a:p>
            <a:pPr lvl="1"/>
            <a:r>
              <a:rPr lang="ja-JP" altLang="en-US" dirty="0"/>
              <a:t>横浜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新潟</a:t>
            </a:r>
            <a:endParaRPr lang="en-US" altLang="ja-JP" dirty="0" smtClean="0"/>
          </a:p>
          <a:p>
            <a:pPr lvl="1"/>
            <a:r>
              <a:rPr lang="ja-JP" altLang="en-US" dirty="0"/>
              <a:t>松本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名古屋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京都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大阪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神戸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広島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松山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福岡</a:t>
            </a:r>
            <a:endParaRPr lang="en-US" altLang="ja-JP" dirty="0" smtClean="0"/>
          </a:p>
          <a:p>
            <a:pPr lvl="1"/>
            <a:r>
              <a:rPr lang="ja-JP" altLang="en-US" dirty="0" smtClean="0"/>
              <a:t>鹿児島</a:t>
            </a:r>
            <a:endParaRPr lang="en-US" altLang="ja-JP" dirty="0" smtClean="0"/>
          </a:p>
        </p:txBody>
      </p:sp>
    </p:spTree>
    <p:extLst>
      <p:ext uri="{BB962C8B-B14F-4D97-AF65-F5344CB8AC3E}">
        <p14:creationId xmlns:p14="http://schemas.microsoft.com/office/powerpoint/2010/main" val="794763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25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250" fill="hold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250" fill="hold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1250" fill="hold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1250" fill="hold"/>
                                        <p:tgtEl>
                                          <p:spTgt spid="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1250" fill="hold"/>
                                        <p:tgtEl>
                                          <p:spTgt spid="5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1250" fill="hold"/>
                                        <p:tgtEl>
                                          <p:spTgt spid="5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3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4" dur="1250" fill="hold"/>
                                        <p:tgtEl>
                                          <p:spTgt spid="5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5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5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5">
                                            <p:txEl>
                                              <p:pRg st="15" end="1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5">
                                            <p:txEl>
                                              <p:pRg st="16" end="1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3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4" dur="1250" fill="hold"/>
                                        <p:tgtEl>
                                          <p:spTgt spid="5">
                                            <p:txEl>
                                              <p:pRg st="17" end="1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7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8" dur="1250" fill="hold"/>
                                        <p:tgtEl>
                                          <p:spTgt spid="5">
                                            <p:txEl>
                                              <p:pRg st="18" end="1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1250" fill="hold"/>
                                        <p:tgtEl>
                                          <p:spTgt spid="5">
                                            <p:txEl>
                                              <p:pRg st="19" end="1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1250" fill="hold"/>
                                        <p:tgtEl>
                                          <p:spTgt spid="5">
                                            <p:txEl>
                                              <p:pRg st="20" end="2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9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0" dur="1250" fill="hold"/>
                                        <p:tgtEl>
                                          <p:spTgt spid="5">
                                            <p:txEl>
                                              <p:pRg st="21" end="2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1250" fill="hold"/>
                                        <p:tgtEl>
                                          <p:spTgt spid="5">
                                            <p:txEl>
                                              <p:pRg st="22" end="2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7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8" dur="1250" fill="hold"/>
                                        <p:tgtEl>
                                          <p:spTgt spid="5">
                                            <p:txEl>
                                              <p:pRg st="23" end="2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uiExpand="1" build="p" bldLvl="2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 vert="horz" lIns="91440" tIns="45720" rIns="91440" bIns="45720" rtlCol="0" anchor="b">
            <a:normAutofit/>
          </a:bodyPr>
          <a:lstStyle/>
          <a:p>
            <a:pPr algn="ctr"/>
            <a:r>
              <a:rPr lang="ja-JP" altLang="en-US" b="1" spc="0" dirty="0">
                <a:ln w="6600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おもな商品</a:t>
            </a:r>
            <a:endParaRPr lang="en-US" b="1" spc="0" dirty="0">
              <a:ln w="6600">
                <a:solidFill>
                  <a:schemeClr val="accent2"/>
                </a:solidFill>
                <a:prstDash val="solid"/>
              </a:ln>
              <a:solidFill>
                <a:schemeClr val="accent2">
                  <a:lumMod val="40000"/>
                  <a:lumOff val="60000"/>
                </a:schemeClr>
              </a:solidFill>
              <a:effectLst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7" name="テキスト プレースホルダー 6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ja-JP" altLang="en-US" dirty="0" smtClean="0"/>
              <a:t>チョコレート</a:t>
            </a:r>
            <a:endParaRPr lang="en-US" dirty="0"/>
          </a:p>
        </p:txBody>
      </p:sp>
      <p:sp>
        <p:nvSpPr>
          <p:cNvPr id="8" name="コンテンツ プレースホルダー 7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ja-JP" altLang="en-US" dirty="0"/>
              <a:t>大人</a:t>
            </a:r>
            <a:r>
              <a:rPr lang="ja-JP" altLang="en-US" dirty="0" smtClean="0"/>
              <a:t>の</a:t>
            </a:r>
            <a:r>
              <a:rPr lang="ja-JP" altLang="en-US" dirty="0" err="1" smtClean="0"/>
              <a:t>ほろにが</a:t>
            </a:r>
            <a:r>
              <a:rPr lang="ja-JP" altLang="en-US" dirty="0" smtClean="0"/>
              <a:t>チョコレート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チョコ＆ナッツシリーズ</a:t>
            </a:r>
            <a:endParaRPr lang="en-US" altLang="ja-JP" dirty="0"/>
          </a:p>
          <a:p>
            <a:pPr marL="292608" lvl="1" indent="0">
              <a:buNone/>
            </a:pPr>
            <a:r>
              <a:rPr lang="ja-JP" altLang="en-US" dirty="0" smtClean="0"/>
              <a:t>アーモンド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マカデミアナッツ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カシューナッツ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チョコ＆フルーツシリーズ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オレンジ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ストロベリー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/>
              <a:t>バナナ</a:t>
            </a:r>
            <a:endParaRPr lang="en-US" altLang="ja-JP" dirty="0" smtClean="0"/>
          </a:p>
        </p:txBody>
      </p:sp>
      <p:sp>
        <p:nvSpPr>
          <p:cNvPr id="9" name="テキスト プレースホルダー 8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r>
              <a:rPr lang="ja-JP" altLang="en-US" dirty="0" smtClean="0"/>
              <a:t>スナック</a:t>
            </a:r>
            <a:endParaRPr lang="en-US" dirty="0"/>
          </a:p>
        </p:txBody>
      </p:sp>
      <p:sp>
        <p:nvSpPr>
          <p:cNvPr id="10" name="コンテンツ プレースホルダー 9"/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pPr marL="0" indent="0">
              <a:buNone/>
            </a:pPr>
            <a:r>
              <a:rPr lang="ja-JP" altLang="en-US" dirty="0" smtClean="0"/>
              <a:t>ノンフライポテトチップス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うす塩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のり塩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柚子胡椒</a:t>
            </a:r>
            <a:endParaRPr lang="en-US" altLang="ja-JP" dirty="0" smtClean="0"/>
          </a:p>
          <a:p>
            <a:pPr marL="0" indent="0">
              <a:buNone/>
            </a:pPr>
            <a:r>
              <a:rPr lang="ja-JP" altLang="en-US" dirty="0" smtClean="0"/>
              <a:t>野菜チップス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緑黄色野菜ミックス</a:t>
            </a:r>
            <a:endParaRPr lang="en-US" altLang="ja-JP" dirty="0" smtClean="0"/>
          </a:p>
          <a:p>
            <a:pPr marL="292608" lvl="1" indent="0">
              <a:buNone/>
            </a:pPr>
            <a:r>
              <a:rPr lang="ja-JP" altLang="en-US" dirty="0" smtClean="0"/>
              <a:t>根菜</a:t>
            </a:r>
            <a:r>
              <a:rPr lang="ja-JP" altLang="en-US" dirty="0"/>
              <a:t>ミックス</a:t>
            </a:r>
            <a:endParaRPr lang="en-US" dirty="0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r>
              <a:rPr lang="en-US" smtClean="0"/>
              <a:t>2015/12/1</a:t>
            </a:r>
            <a:endParaRPr lang="en-US" dirty="0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(c)2015 YAMAMURASEIKA CO., LTD.</a:t>
            </a:r>
            <a:endParaRPr lang="en-US" dirty="0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FAB73BC-B049-4115-A692-8D63A059BFB8}" type="slidenum">
              <a:rPr lang="en-US" smtClean="0"/>
              <a:t>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626900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14:prism dir="u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2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25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25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250" fill="hold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250" fill="hold"/>
                                        <p:tgtEl>
                                          <p:spTgt spid="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250" fill="hold"/>
                                        <p:tgtEl>
                                          <p:spTgt spid="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250" fill="hold"/>
                                        <p:tgtEl>
                                          <p:spTgt spid="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1250" fill="hold"/>
                                        <p:tgtEl>
                                          <p:spTgt spid="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1250" fill="hold"/>
                                        <p:tgtEl>
                                          <p:spTgt spid="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1250" fill="hold"/>
                                        <p:tgtEl>
                                          <p:spTgt spid="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1250" fill="hold"/>
                                        <p:tgtEl>
                                          <p:spTgt spid="8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125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1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1250" fill="hold"/>
                                        <p:tgtEl>
                                          <p:spTgt spid="1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5" dur="125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6" dur="1250" fill="hold"/>
                                        <p:tgtEl>
                                          <p:spTgt spid="1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125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1250" fill="hold"/>
                                        <p:tgtEl>
                                          <p:spTgt spid="1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125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1250" fill="hold"/>
                                        <p:tgtEl>
                                          <p:spTgt spid="10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87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9" dur="125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0" dur="1250" fill="hold"/>
                                        <p:tgtEl>
                                          <p:spTgt spid="10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1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3" dur="125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4" dur="1250" fill="hold"/>
                                        <p:tgtEl>
                                          <p:spTgt spid="10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7" grpId="0"/>
      <p:bldP spid="8" grpId="0" build="p"/>
      <p:bldP spid="9" grpId="0"/>
      <p:bldP spid="10" grpId="0" build="p"/>
    </p:bldLst>
  </p:timing>
</p:sld>
</file>

<file path=ppt/theme/theme1.xml><?xml version="1.0" encoding="utf-8"?>
<a:theme xmlns:a="http://schemas.openxmlformats.org/drawingml/2006/main" name="レトロスペクト">
  <a:themeElements>
    <a:clrScheme name="デザート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レトロスペク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レトロスペクト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BAB94BD4-5D6D-4148-AB57-A4CCF1FD4E0C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Retrospect</Template>
  <TotalTime>311</TotalTime>
  <Words>116</Words>
  <Application>Microsoft Office PowerPoint</Application>
  <PresentationFormat>ワイド画面</PresentationFormat>
  <Paragraphs>80</Paragraphs>
  <Slides>5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5</vt:i4>
      </vt:variant>
    </vt:vector>
  </HeadingPairs>
  <TitlesOfParts>
    <vt:vector size="11" baseType="lpstr">
      <vt:lpstr>HGP創英角ｺﾞｼｯｸUB</vt:lpstr>
      <vt:lpstr>ＭＳ Ｐゴシック</vt:lpstr>
      <vt:lpstr>游ゴシック</vt:lpstr>
      <vt:lpstr>Calibri</vt:lpstr>
      <vt:lpstr>Calibri Light</vt:lpstr>
      <vt:lpstr>レトロスペクト</vt:lpstr>
      <vt:lpstr>株式会社ヤマムラ製菓 会社案内</vt:lpstr>
      <vt:lpstr>会社概要</vt:lpstr>
      <vt:lpstr>沿革</vt:lpstr>
      <vt:lpstr>ネットワーク</vt:lpstr>
      <vt:lpstr>おもな商品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株式会社ヤマムラ製菓 会社案内</dc:title>
  <dc:creator>Taro Gihyo</dc:creator>
  <cp:lastModifiedBy>Taro Gihyo</cp:lastModifiedBy>
  <cp:revision>38</cp:revision>
  <dcterms:created xsi:type="dcterms:W3CDTF">2015-07-20T07:09:42Z</dcterms:created>
  <dcterms:modified xsi:type="dcterms:W3CDTF">2015-08-08T02:27:25Z</dcterms:modified>
</cp:coreProperties>
</file>