
<file path=[Content_Types].xml><?xml version="1.0" encoding="utf-8"?>
<Types xmlns="http://schemas.openxmlformats.org/package/2006/content-types">
  <Default Extension="png" ContentType="image/png"/>
  <Default Extension="m4a" ContentType="audio/mp4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73" r:id="rId1"/>
  </p:sldMasterIdLst>
  <p:notesMasterIdLst>
    <p:notesMasterId r:id="rId7"/>
  </p:notesMasterIdLst>
  <p:sldIdLst>
    <p:sldId id="256" r:id="rId2"/>
    <p:sldId id="257" r:id="rId3"/>
    <p:sldId id="259" r:id="rId4"/>
    <p:sldId id="263" r:id="rId5"/>
    <p:sldId id="261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70" autoAdjust="0"/>
    <p:restoredTop sz="75526" autoAdjust="0"/>
  </p:normalViewPr>
  <p:slideViewPr>
    <p:cSldViewPr snapToGrid="0">
      <p:cViewPr varScale="1">
        <p:scale>
          <a:sx n="53" d="100"/>
          <a:sy n="53" d="100"/>
        </p:scale>
        <p:origin x="1356" y="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53" d="100"/>
          <a:sy n="53" d="100"/>
        </p:scale>
        <p:origin x="2850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D76C775-952F-4BE6-B964-5C1B687AA8ED}" type="datetimeFigureOut">
              <a:rPr lang="en-US" smtClean="0"/>
              <a:t>8/8/2015</a:t>
            </a:fld>
            <a:endParaRPr 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4C9221A-2DCA-4A5D-8BCB-680B06392B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41082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ja-JP" altLang="en-US" dirty="0" smtClean="0"/>
              <a:t>目次</a:t>
            </a:r>
            <a:endParaRPr lang="en-US" altLang="ja-JP" dirty="0" smtClean="0"/>
          </a:p>
          <a:p>
            <a:r>
              <a:rPr lang="en-US" altLang="ja-JP" dirty="0" smtClean="0"/>
              <a:t>1.</a:t>
            </a:r>
            <a:r>
              <a:rPr lang="ja-JP" altLang="en-US" dirty="0" smtClean="0"/>
              <a:t>会社概要</a:t>
            </a:r>
            <a:endParaRPr lang="en-US" altLang="ja-JP" dirty="0" smtClean="0"/>
          </a:p>
          <a:p>
            <a:r>
              <a:rPr lang="en-US" altLang="ja-JP" dirty="0" smtClean="0"/>
              <a:t>2.</a:t>
            </a:r>
            <a:r>
              <a:rPr lang="ja-JP" altLang="en-US" dirty="0" smtClean="0"/>
              <a:t>沿革</a:t>
            </a:r>
            <a:endParaRPr lang="en-US" altLang="ja-JP" dirty="0" smtClean="0"/>
          </a:p>
          <a:p>
            <a:r>
              <a:rPr lang="en-US" altLang="ja-JP" dirty="0" smtClean="0"/>
              <a:t>3.</a:t>
            </a:r>
            <a:r>
              <a:rPr lang="ja-JP" altLang="en-US" dirty="0" smtClean="0"/>
              <a:t>ネットワーク</a:t>
            </a:r>
            <a:endParaRPr lang="en-US" altLang="ja-JP" dirty="0" smtClean="0"/>
          </a:p>
          <a:p>
            <a:r>
              <a:rPr lang="en-US" altLang="ja-JP" dirty="0" smtClean="0"/>
              <a:t>4.</a:t>
            </a:r>
            <a:r>
              <a:rPr lang="ja-JP" altLang="en-US" dirty="0" smtClean="0"/>
              <a:t>おもな</a:t>
            </a:r>
            <a:endParaRPr 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C9221A-2DCA-4A5D-8BCB-680B06392B4A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73686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ja-JP" altLang="en-US" dirty="0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図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99344" y="6002161"/>
            <a:ext cx="1673896" cy="273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127049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dir="u"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90669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dir="u"/>
      </p:transition>
    </mc:Choice>
    <mc:Fallback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88032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dir="u"/>
      </p:transition>
    </mc:Choice>
    <mc:Fallback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と画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図プレースホルダー 6"/>
          <p:cNvSpPr>
            <a:spLocks noGrp="1"/>
          </p:cNvSpPr>
          <p:nvPr>
            <p:ph type="pic" sz="quarter" idx="13"/>
          </p:nvPr>
        </p:nvSpPr>
        <p:spPr>
          <a:xfrm>
            <a:off x="3089535" y="2292966"/>
            <a:ext cx="5549497" cy="309790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50214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dir="u"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611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dir="u"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7841020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dir="u"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8" y="1845734"/>
            <a:ext cx="4937760" cy="402336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740088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dir="u"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47782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dir="u"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78850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dir="u"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74713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dir="u"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603836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dir="u"/>
      </p:transition>
    </mc:Choice>
    <mc:Fallback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E5644-1E61-4311-A31E-84CB9C7AA8A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30158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dir="u"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6334316"/>
            <a:ext cx="12191985" cy="6648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00">
                <a:solidFill>
                  <a:schemeClr val="bg2">
                    <a:lumMod val="25000"/>
                  </a:schemeClr>
                </a:solidFill>
              </a:defRPr>
            </a:lvl1pPr>
          </a:lstStyle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800" cap="all" baseline="0">
                <a:solidFill>
                  <a:schemeClr val="bg2">
                    <a:lumMod val="25000"/>
                  </a:schemeClr>
                </a:solidFill>
              </a:defRPr>
            </a:lvl1pPr>
          </a:lstStyle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bg2">
                    <a:lumMod val="25000"/>
                  </a:schemeClr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図 7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99344" y="6002161"/>
            <a:ext cx="1673896" cy="273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2982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</p:sldLayoutIdLst>
  <mc:AlternateContent xmlns:mc="http://schemas.openxmlformats.org/markup-compatibility/2006">
    <mc:Choice xmlns:p14="http://schemas.microsoft.com/office/powerpoint/2010/main" Requires="p14">
      <p:transition spd="slow" p14:dur="2000">
        <p14:prism dir="u"/>
      </p:transition>
    </mc:Choice>
    <mc:Fallback>
      <p:transition spd="slow">
        <p:fade/>
      </p:transition>
    </mc:Fallback>
  </mc:AlternateContent>
  <p:hf hdr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audio" Target="../media/media1.m4a"/><Relationship Id="rId2" Type="http://schemas.microsoft.com/office/2007/relationships/media" Target="../media/media1.m4a"/><Relationship Id="rId1" Type="http://schemas.openxmlformats.org/officeDocument/2006/relationships/tags" Target="../tags/tag1.xml"/><Relationship Id="rId6" Type="http://schemas.openxmlformats.org/officeDocument/2006/relationships/image" Target="../media/image2.png"/><Relationship Id="rId5" Type="http://schemas.openxmlformats.org/officeDocument/2006/relationships/notesSlide" Target="../notesSlides/notesSlide1.xml"/><Relationship Id="rId4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media2.m4a"/><Relationship Id="rId2" Type="http://schemas.microsoft.com/office/2007/relationships/media" Target="../media/media2.m4a"/><Relationship Id="rId1" Type="http://schemas.openxmlformats.org/officeDocument/2006/relationships/tags" Target="../tags/tag2.xml"/><Relationship Id="rId5" Type="http://schemas.openxmlformats.org/officeDocument/2006/relationships/image" Target="../media/image2.png"/><Relationship Id="rId4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audio" Target="../media/media3.m4a"/><Relationship Id="rId2" Type="http://schemas.microsoft.com/office/2007/relationships/media" Target="../media/media3.m4a"/><Relationship Id="rId1" Type="http://schemas.openxmlformats.org/officeDocument/2006/relationships/tags" Target="../tags/tag3.xml"/><Relationship Id="rId5" Type="http://schemas.openxmlformats.org/officeDocument/2006/relationships/image" Target="../media/image2.png"/><Relationship Id="rId4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audio" Target="../media/media4.m4a"/><Relationship Id="rId2" Type="http://schemas.microsoft.com/office/2007/relationships/media" Target="../media/media4.m4a"/><Relationship Id="rId1" Type="http://schemas.openxmlformats.org/officeDocument/2006/relationships/tags" Target="../tags/tag4.xml"/><Relationship Id="rId5" Type="http://schemas.openxmlformats.org/officeDocument/2006/relationships/image" Target="../media/image2.png"/><Relationship Id="rId4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audio" Target="../media/media5.m4a"/><Relationship Id="rId2" Type="http://schemas.microsoft.com/office/2007/relationships/media" Target="../media/media5.m4a"/><Relationship Id="rId1" Type="http://schemas.openxmlformats.org/officeDocument/2006/relationships/tags" Target="../tags/tag5.xml"/><Relationship Id="rId5" Type="http://schemas.openxmlformats.org/officeDocument/2006/relationships/image" Target="../media/image2.png"/><Relationship Id="rId4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ja-JP" altLang="en-US" sz="400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株式</a:t>
            </a:r>
            <a:r>
              <a:rPr lang="ja-JP" altLang="en-US" sz="40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会社ヤマムラ製菓</a:t>
            </a:r>
            <a:r>
              <a:rPr lang="en-US" altLang="ja-JP" sz="40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/>
            </a:r>
            <a:br>
              <a:rPr lang="en-US" altLang="ja-JP" sz="40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</a:br>
            <a:r>
              <a:rPr lang="ja-JP" altLang="en-US" sz="40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会社案内</a:t>
            </a:r>
            <a:endParaRPr lang="en-US" sz="4000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ja-JP" altLang="en-US" dirty="0" smtClean="0"/>
              <a:t>おいしいお菓子でしあわせ</a:t>
            </a:r>
            <a:r>
              <a:rPr lang="ja-JP" altLang="en-US" dirty="0"/>
              <a:t>に</a:t>
            </a:r>
            <a:endParaRPr 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1</a:t>
            </a:fld>
            <a:endParaRPr lang="en-US" dirty="0"/>
          </a:p>
        </p:txBody>
      </p:sp>
      <p:pic>
        <p:nvPicPr>
          <p:cNvPr id="10" name="オーディオ 9">
            <a:hlinkClick r:id="" action="ppaction://media"/>
          </p:cNvPr>
          <p:cNvPicPr>
            <a:picLocks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11366500" y="6032500"/>
            <a:ext cx="609600" cy="6096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24015279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18005">
        <p14:prism dir="u"/>
      </p:transition>
    </mc:Choice>
    <mc:Fallback>
      <p:transition spd="slow" advTm="18005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0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19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0"/>
                </p:tgtEl>
              </p:cMediaNode>
            </p:audio>
          </p:childTnLst>
        </p:cTn>
      </p:par>
    </p:tnLst>
    <p:bldLst>
      <p:bldP spid="2" grpId="0"/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ja-JP" altLang="en-US" b="1" spc="0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会社概要</a:t>
            </a:r>
            <a:endParaRPr lang="en-US" b="1" spc="0" dirty="0">
              <a:ln w="6600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idx="1"/>
          </p:nvPr>
        </p:nvSpPr>
        <p:spPr/>
        <p:txBody>
          <a:bodyPr numCol="2" spcCol="360000">
            <a:normAutofit/>
          </a:bodyPr>
          <a:lstStyle/>
          <a:p>
            <a:pPr marL="457200" indent="-457200">
              <a:lnSpc>
                <a:spcPct val="150000"/>
              </a:lnSpc>
              <a:buClr>
                <a:schemeClr val="accent1">
                  <a:lumMod val="50000"/>
                </a:schemeClr>
              </a:buClr>
              <a:buFont typeface="+mj-lt"/>
              <a:buAutoNum type="arabicPeriod"/>
              <a:tabLst>
                <a:tab pos="1611313" algn="l"/>
              </a:tabLst>
            </a:pPr>
            <a:r>
              <a:rPr lang="ja-JP" altLang="en-US" dirty="0" smtClean="0"/>
              <a:t>名称</a:t>
            </a:r>
            <a:r>
              <a:rPr lang="en-US" altLang="ja-JP" dirty="0" smtClean="0"/>
              <a:t>	</a:t>
            </a:r>
            <a:r>
              <a:rPr lang="ja-JP" altLang="en-US" dirty="0" smtClean="0"/>
              <a:t>株式会社ヤマムラ製菓</a:t>
            </a:r>
            <a:endParaRPr lang="en-US" altLang="ja-JP" dirty="0" smtClean="0"/>
          </a:p>
          <a:p>
            <a:pPr marL="457200" indent="-457200">
              <a:lnSpc>
                <a:spcPct val="150000"/>
              </a:lnSpc>
              <a:buClr>
                <a:schemeClr val="accent1">
                  <a:lumMod val="50000"/>
                </a:schemeClr>
              </a:buClr>
              <a:buFont typeface="+mj-lt"/>
              <a:buAutoNum type="arabicPeriod"/>
              <a:tabLst>
                <a:tab pos="1611313" algn="l"/>
              </a:tabLst>
            </a:pPr>
            <a:r>
              <a:rPr lang="ja-JP" altLang="en-US" dirty="0" smtClean="0"/>
              <a:t>設立</a:t>
            </a:r>
            <a:r>
              <a:rPr lang="en-US" altLang="ja-JP" dirty="0" smtClean="0"/>
              <a:t>	1978</a:t>
            </a:r>
            <a:r>
              <a:rPr lang="ja-JP" altLang="en-US" dirty="0" smtClean="0"/>
              <a:t>年</a:t>
            </a:r>
            <a:r>
              <a:rPr lang="en-US" altLang="ja-JP" dirty="0" smtClean="0"/>
              <a:t>4</a:t>
            </a:r>
            <a:r>
              <a:rPr lang="ja-JP" altLang="en-US" dirty="0" smtClean="0"/>
              <a:t>月</a:t>
            </a:r>
            <a:r>
              <a:rPr lang="en-US" altLang="ja-JP" dirty="0" smtClean="0"/>
              <a:t>20</a:t>
            </a:r>
            <a:r>
              <a:rPr lang="ja-JP" altLang="en-US" dirty="0" smtClean="0"/>
              <a:t>日</a:t>
            </a:r>
            <a:endParaRPr lang="en-US" altLang="ja-JP" dirty="0" smtClean="0"/>
          </a:p>
          <a:p>
            <a:pPr marL="457200" indent="-457200">
              <a:lnSpc>
                <a:spcPct val="150000"/>
              </a:lnSpc>
              <a:buClr>
                <a:schemeClr val="accent1">
                  <a:lumMod val="50000"/>
                </a:schemeClr>
              </a:buClr>
              <a:buFont typeface="+mj-lt"/>
              <a:buAutoNum type="arabicPeriod"/>
              <a:tabLst>
                <a:tab pos="1611313" algn="l"/>
              </a:tabLst>
            </a:pPr>
            <a:r>
              <a:rPr lang="ja-JP" altLang="en-US" dirty="0"/>
              <a:t>資本</a:t>
            </a:r>
            <a:r>
              <a:rPr lang="ja-JP" altLang="en-US" dirty="0" smtClean="0"/>
              <a:t>金</a:t>
            </a:r>
            <a:r>
              <a:rPr lang="en-US" altLang="ja-JP" dirty="0" smtClean="0"/>
              <a:t>	1,304,895</a:t>
            </a:r>
            <a:r>
              <a:rPr lang="ja-JP" altLang="en-US" dirty="0" smtClean="0"/>
              <a:t>千円</a:t>
            </a:r>
            <a:endParaRPr lang="en-US" altLang="ja-JP" dirty="0" smtClean="0"/>
          </a:p>
          <a:p>
            <a:pPr marL="457200" indent="-457200">
              <a:lnSpc>
                <a:spcPct val="150000"/>
              </a:lnSpc>
              <a:buClr>
                <a:schemeClr val="accent1">
                  <a:lumMod val="50000"/>
                </a:schemeClr>
              </a:buClr>
              <a:buFont typeface="+mj-lt"/>
              <a:buAutoNum type="arabicPeriod"/>
              <a:tabLst>
                <a:tab pos="1611313" algn="l"/>
              </a:tabLst>
            </a:pPr>
            <a:r>
              <a:rPr lang="ja-JP" altLang="en-US" dirty="0" smtClean="0"/>
              <a:t>事業内容</a:t>
            </a:r>
            <a:r>
              <a:rPr lang="en-US" altLang="ja-JP" dirty="0" smtClean="0"/>
              <a:t>	</a:t>
            </a:r>
            <a:r>
              <a:rPr lang="ja-JP" altLang="en-US" dirty="0" smtClean="0"/>
              <a:t>菓子の製造および販売</a:t>
            </a:r>
            <a:endParaRPr lang="en-US" altLang="ja-JP" dirty="0" smtClean="0"/>
          </a:p>
          <a:p>
            <a:pPr marL="457200" indent="-457200">
              <a:lnSpc>
                <a:spcPct val="150000"/>
              </a:lnSpc>
              <a:buClr>
                <a:schemeClr val="accent1">
                  <a:lumMod val="50000"/>
                </a:schemeClr>
              </a:buClr>
              <a:buFont typeface="+mj-lt"/>
              <a:buAutoNum type="arabicPeriod"/>
              <a:tabLst>
                <a:tab pos="1611313" algn="l"/>
              </a:tabLst>
            </a:pPr>
            <a:r>
              <a:rPr lang="ja-JP" altLang="en-US" dirty="0"/>
              <a:t>従業</a:t>
            </a:r>
            <a:r>
              <a:rPr lang="ja-JP" altLang="en-US" dirty="0" smtClean="0"/>
              <a:t>員数</a:t>
            </a:r>
            <a:r>
              <a:rPr lang="en-US" altLang="ja-JP" dirty="0" smtClean="0"/>
              <a:t>	860</a:t>
            </a:r>
            <a:r>
              <a:rPr lang="ja-JP" altLang="en-US" dirty="0" smtClean="0"/>
              <a:t>名</a:t>
            </a:r>
            <a:r>
              <a:rPr lang="ja-JP" altLang="en-US" sz="1600" dirty="0" smtClean="0"/>
              <a:t>（</a:t>
            </a:r>
            <a:r>
              <a:rPr lang="en-US" altLang="ja-JP" sz="1600" dirty="0" smtClean="0"/>
              <a:t>2015</a:t>
            </a:r>
            <a:r>
              <a:rPr lang="ja-JP" altLang="en-US" sz="1600" dirty="0" smtClean="0"/>
              <a:t>年</a:t>
            </a:r>
            <a:r>
              <a:rPr lang="en-US" altLang="ja-JP" sz="1600" dirty="0" smtClean="0"/>
              <a:t>3</a:t>
            </a:r>
            <a:r>
              <a:rPr lang="ja-JP" altLang="en-US" sz="1600" dirty="0" smtClean="0"/>
              <a:t>月</a:t>
            </a:r>
            <a:r>
              <a:rPr lang="en-US" altLang="ja-JP" sz="1600" dirty="0" smtClean="0"/>
              <a:t>31</a:t>
            </a:r>
            <a:r>
              <a:rPr lang="ja-JP" altLang="en-US" sz="1600" dirty="0" smtClean="0"/>
              <a:t>日現在）</a:t>
            </a:r>
            <a:endParaRPr lang="en-US" altLang="ja-JP" sz="1600" dirty="0" smtClean="0"/>
          </a:p>
          <a:p>
            <a:pPr marL="457200" indent="-457200">
              <a:lnSpc>
                <a:spcPct val="150000"/>
              </a:lnSpc>
              <a:buClr>
                <a:schemeClr val="accent1">
                  <a:lumMod val="50000"/>
                </a:schemeClr>
              </a:buClr>
              <a:buFont typeface="+mj-lt"/>
              <a:buAutoNum type="arabicPeriod"/>
              <a:tabLst>
                <a:tab pos="1611313" algn="l"/>
              </a:tabLst>
            </a:pPr>
            <a:r>
              <a:rPr lang="ja-JP" altLang="en-US" dirty="0" smtClean="0"/>
              <a:t>売上高</a:t>
            </a:r>
            <a:r>
              <a:rPr lang="en-US" altLang="ja-JP" dirty="0" smtClean="0"/>
              <a:t>	182</a:t>
            </a:r>
            <a:r>
              <a:rPr lang="ja-JP" altLang="en-US" dirty="0" smtClean="0"/>
              <a:t>億</a:t>
            </a:r>
            <a:r>
              <a:rPr lang="en-US" altLang="ja-JP" dirty="0" smtClean="0"/>
              <a:t>46</a:t>
            </a:r>
            <a:r>
              <a:rPr lang="ja-JP" altLang="en-US" dirty="0" smtClean="0"/>
              <a:t>百万円</a:t>
            </a:r>
            <a:r>
              <a:rPr lang="ja-JP" altLang="en-US" sz="1600" dirty="0" smtClean="0"/>
              <a:t>（</a:t>
            </a:r>
            <a:r>
              <a:rPr lang="en-US" altLang="ja-JP" sz="1600" dirty="0" smtClean="0"/>
              <a:t>2015</a:t>
            </a:r>
            <a:r>
              <a:rPr lang="ja-JP" altLang="en-US" sz="1600" dirty="0" smtClean="0"/>
              <a:t>年</a:t>
            </a:r>
            <a:r>
              <a:rPr lang="en-US" altLang="ja-JP" sz="1600" dirty="0" smtClean="0"/>
              <a:t>3</a:t>
            </a:r>
            <a:r>
              <a:rPr lang="ja-JP" altLang="en-US" sz="1600" dirty="0" smtClean="0"/>
              <a:t>月期）</a:t>
            </a:r>
            <a:endParaRPr lang="en-US" altLang="ja-JP" sz="1600" dirty="0" smtClean="0"/>
          </a:p>
          <a:p>
            <a:pPr marL="457200" indent="-457200">
              <a:lnSpc>
                <a:spcPct val="150000"/>
              </a:lnSpc>
              <a:buClr>
                <a:schemeClr val="accent1">
                  <a:lumMod val="50000"/>
                </a:schemeClr>
              </a:buClr>
              <a:buFont typeface="+mj-lt"/>
              <a:buAutoNum type="arabicPeriod"/>
            </a:pPr>
            <a:r>
              <a:rPr lang="ja-JP" altLang="en-US" dirty="0" smtClean="0"/>
              <a:t>拠点</a:t>
            </a:r>
            <a:endParaRPr lang="en-US" altLang="ja-JP" dirty="0" smtClean="0"/>
          </a:p>
          <a:p>
            <a:pPr marL="1074738" lvl="1" indent="-182563">
              <a:lnSpc>
                <a:spcPct val="150000"/>
              </a:lnSpc>
            </a:pPr>
            <a:r>
              <a:rPr lang="ja-JP" altLang="en-US" dirty="0" smtClean="0"/>
              <a:t>工場</a:t>
            </a:r>
            <a:r>
              <a:rPr lang="en-US" altLang="ja-JP" dirty="0" smtClean="0"/>
              <a:t>	6</a:t>
            </a:r>
            <a:r>
              <a:rPr lang="ja-JP" altLang="en-US" dirty="0"/>
              <a:t>ヶ</a:t>
            </a:r>
            <a:r>
              <a:rPr lang="ja-JP" altLang="en-US" dirty="0" smtClean="0"/>
              <a:t>所</a:t>
            </a:r>
            <a:endParaRPr lang="en-US" altLang="ja-JP" dirty="0" smtClean="0"/>
          </a:p>
          <a:p>
            <a:pPr marL="1074738" lvl="1" indent="-182563">
              <a:lnSpc>
                <a:spcPct val="150000"/>
              </a:lnSpc>
            </a:pPr>
            <a:r>
              <a:rPr lang="ja-JP" altLang="en-US" dirty="0" smtClean="0"/>
              <a:t>営業所</a:t>
            </a:r>
            <a:r>
              <a:rPr lang="en-US" altLang="ja-JP" dirty="0" smtClean="0"/>
              <a:t>	15</a:t>
            </a:r>
            <a:r>
              <a:rPr lang="ja-JP" altLang="en-US" dirty="0" smtClean="0"/>
              <a:t>ヶ所</a:t>
            </a:r>
            <a:endParaRPr lang="en-US" altLang="ja-JP" dirty="0" smtClean="0"/>
          </a:p>
          <a:p>
            <a:pPr marL="457200" indent="-457200">
              <a:lnSpc>
                <a:spcPct val="150000"/>
              </a:lnSpc>
              <a:buClr>
                <a:schemeClr val="accent1">
                  <a:lumMod val="50000"/>
                </a:schemeClr>
              </a:buClr>
              <a:buFont typeface="+mj-lt"/>
              <a:buAutoNum type="arabicPeriod"/>
            </a:pPr>
            <a:r>
              <a:rPr lang="ja-JP" altLang="en-US" dirty="0" smtClean="0"/>
              <a:t>関連会社</a:t>
            </a:r>
            <a:endParaRPr lang="en-US" altLang="ja-JP" dirty="0" smtClean="0"/>
          </a:p>
          <a:p>
            <a:pPr marL="1074738" lvl="1" indent="-182563">
              <a:lnSpc>
                <a:spcPct val="150000"/>
              </a:lnSpc>
            </a:pPr>
            <a:r>
              <a:rPr lang="ja-JP" altLang="en-US" dirty="0"/>
              <a:t>株式</a:t>
            </a:r>
            <a:r>
              <a:rPr lang="ja-JP" altLang="en-US" dirty="0" smtClean="0"/>
              <a:t>会社ヤマムラ産業</a:t>
            </a:r>
            <a:endParaRPr lang="en-US" altLang="ja-JP" dirty="0" smtClean="0"/>
          </a:p>
          <a:p>
            <a:pPr marL="1074738" lvl="1" indent="-182563">
              <a:lnSpc>
                <a:spcPct val="150000"/>
              </a:lnSpc>
            </a:pPr>
            <a:r>
              <a:rPr lang="ja-JP" altLang="en-US" dirty="0"/>
              <a:t>株式</a:t>
            </a:r>
            <a:r>
              <a:rPr lang="ja-JP" altLang="en-US" dirty="0" smtClean="0"/>
              <a:t>会社ヤマムラフード</a:t>
            </a:r>
            <a:endParaRPr lang="en-US" dirty="0"/>
          </a:p>
        </p:txBody>
      </p:sp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(c)2015 YAMAMURASEIKA CO., LTD.</a:t>
            </a:r>
            <a:endParaRPr 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2</a:t>
            </a:fld>
            <a:endParaRPr lang="en-US" dirty="0"/>
          </a:p>
        </p:txBody>
      </p:sp>
      <p:pic>
        <p:nvPicPr>
          <p:cNvPr id="9" name="オーディオ 8">
            <a:hlinkClick r:id="" action="ppaction://media"/>
          </p:cNvPr>
          <p:cNvPicPr>
            <a:picLocks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1366500" y="6032500"/>
            <a:ext cx="609600" cy="6096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352892249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41488">
        <p14:prism dir="u"/>
      </p:transition>
    </mc:Choice>
    <mc:Fallback>
      <p:transition spd="slow" advTm="41488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9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25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25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25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25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25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25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25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25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25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25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25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25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125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125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25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25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25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25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9" dur="1250" fill="hold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0" dur="1250" fill="hold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250" fill="hold"/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250" fill="hold"/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250" fill="hold"/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250" fill="hold"/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8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9"/>
                </p:tgtEl>
              </p:cMediaNode>
            </p:audio>
          </p:childTnLst>
        </p:cTn>
      </p:par>
    </p:tnLst>
    <p:bldLst>
      <p:bldP spid="5" grpId="0"/>
      <p:bldP spid="6" grpId="0" uiExpand="1" build="p" bldLvl="2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ja-JP" altLang="en-US" b="1" spc="0" dirty="0">
                <a:ln w="6600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沿革</a:t>
            </a:r>
            <a:endParaRPr lang="en-US" b="1" spc="0" dirty="0">
              <a:ln w="6600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 smtClean="0"/>
              <a:t>1978</a:t>
            </a:r>
            <a:r>
              <a:rPr lang="ja-JP" altLang="en-US" dirty="0" smtClean="0"/>
              <a:t>年</a:t>
            </a:r>
            <a:r>
              <a:rPr lang="en-US" altLang="ja-JP" dirty="0" smtClean="0"/>
              <a:t>	</a:t>
            </a:r>
            <a:r>
              <a:rPr lang="ja-JP" altLang="en-US" dirty="0" smtClean="0"/>
              <a:t>株式会社ヤマムラ製菓設立</a:t>
            </a:r>
            <a:r>
              <a:rPr lang="en-US" altLang="ja-JP" dirty="0"/>
              <a:t/>
            </a:r>
            <a:br>
              <a:rPr lang="en-US" altLang="ja-JP" dirty="0"/>
            </a:br>
            <a:r>
              <a:rPr lang="en-US" altLang="ja-JP" dirty="0" smtClean="0"/>
              <a:t>	</a:t>
            </a:r>
            <a:r>
              <a:rPr lang="ja-JP" altLang="en-US" dirty="0" smtClean="0"/>
              <a:t>月岡工場建設</a:t>
            </a:r>
            <a:endParaRPr lang="en-US" altLang="ja-JP" dirty="0" smtClean="0"/>
          </a:p>
          <a:p>
            <a:r>
              <a:rPr lang="en-US" altLang="ja-JP" dirty="0" smtClean="0"/>
              <a:t>1982</a:t>
            </a:r>
            <a:r>
              <a:rPr lang="ja-JP" altLang="en-US" dirty="0" smtClean="0"/>
              <a:t>年</a:t>
            </a:r>
            <a:r>
              <a:rPr lang="en-US" altLang="ja-JP" dirty="0" smtClean="0"/>
              <a:t>	</a:t>
            </a:r>
            <a:r>
              <a:rPr lang="ja-JP" altLang="en-US" dirty="0" smtClean="0"/>
              <a:t>三条工場建設</a:t>
            </a:r>
            <a:endParaRPr lang="en-US" altLang="ja-JP" dirty="0" smtClean="0"/>
          </a:p>
          <a:p>
            <a:r>
              <a:rPr lang="en-US" altLang="ja-JP" dirty="0" smtClean="0"/>
              <a:t>1994</a:t>
            </a:r>
            <a:r>
              <a:rPr lang="ja-JP" altLang="en-US" dirty="0" smtClean="0"/>
              <a:t>年</a:t>
            </a:r>
            <a:r>
              <a:rPr lang="en-US" altLang="ja-JP" dirty="0" smtClean="0"/>
              <a:t>	</a:t>
            </a:r>
            <a:r>
              <a:rPr lang="ja-JP" altLang="en-US" dirty="0" smtClean="0"/>
              <a:t>村上工場建設</a:t>
            </a:r>
            <a:endParaRPr lang="en-US" altLang="ja-JP" dirty="0"/>
          </a:p>
          <a:p>
            <a:r>
              <a:rPr lang="en-US" altLang="ja-JP" dirty="0" smtClean="0"/>
              <a:t>1998</a:t>
            </a:r>
            <a:r>
              <a:rPr lang="ja-JP" altLang="en-US" dirty="0" smtClean="0"/>
              <a:t>年</a:t>
            </a:r>
            <a:r>
              <a:rPr lang="en-US" altLang="ja-JP" dirty="0" smtClean="0"/>
              <a:t>	</a:t>
            </a:r>
            <a:r>
              <a:rPr lang="ja-JP" altLang="en-US" dirty="0" smtClean="0"/>
              <a:t>株式会社ヤマムラ産業設立</a:t>
            </a:r>
            <a:endParaRPr lang="en-US" altLang="ja-JP" dirty="0" smtClean="0"/>
          </a:p>
          <a:p>
            <a:r>
              <a:rPr lang="en-US" altLang="ja-JP" dirty="0"/>
              <a:t>2000</a:t>
            </a:r>
            <a:r>
              <a:rPr lang="ja-JP" altLang="en-US" dirty="0" smtClean="0"/>
              <a:t>年</a:t>
            </a:r>
            <a:r>
              <a:rPr lang="en-US" altLang="ja-JP" dirty="0" smtClean="0"/>
              <a:t>	</a:t>
            </a:r>
            <a:r>
              <a:rPr lang="ja-JP" altLang="en-US" dirty="0" smtClean="0"/>
              <a:t>月岡第</a:t>
            </a:r>
            <a:r>
              <a:rPr lang="en-US" altLang="ja-JP" dirty="0" smtClean="0"/>
              <a:t>2</a:t>
            </a:r>
            <a:r>
              <a:rPr lang="ja-JP" altLang="en-US" dirty="0" smtClean="0"/>
              <a:t>工場建設</a:t>
            </a:r>
            <a:endParaRPr lang="en-US" altLang="ja-JP" dirty="0" smtClean="0"/>
          </a:p>
          <a:p>
            <a:r>
              <a:rPr lang="en-US" altLang="ja-JP" dirty="0" smtClean="0"/>
              <a:t>2003</a:t>
            </a:r>
            <a:r>
              <a:rPr lang="ja-JP" altLang="en-US" dirty="0" smtClean="0"/>
              <a:t>年</a:t>
            </a:r>
            <a:r>
              <a:rPr lang="en-US" altLang="ja-JP" dirty="0" smtClean="0"/>
              <a:t>	</a:t>
            </a:r>
            <a:r>
              <a:rPr lang="ja-JP" altLang="en-US" dirty="0" smtClean="0"/>
              <a:t>株式会社ヤマムラフード設立</a:t>
            </a:r>
            <a:endParaRPr lang="en-US" altLang="ja-JP" dirty="0" smtClean="0"/>
          </a:p>
          <a:p>
            <a:r>
              <a:rPr lang="en-US" altLang="ja-JP" dirty="0" smtClean="0"/>
              <a:t>2007</a:t>
            </a:r>
            <a:r>
              <a:rPr lang="ja-JP" altLang="en-US" dirty="0" smtClean="0"/>
              <a:t>年</a:t>
            </a:r>
            <a:r>
              <a:rPr lang="en-US" altLang="ja-JP" dirty="0" smtClean="0"/>
              <a:t>	</a:t>
            </a:r>
            <a:r>
              <a:rPr lang="ja-JP" altLang="en-US" dirty="0" smtClean="0"/>
              <a:t>東工場建設</a:t>
            </a:r>
            <a:endParaRPr lang="en-US" altLang="ja-JP" dirty="0" smtClean="0"/>
          </a:p>
          <a:p>
            <a:r>
              <a:rPr lang="en-US" altLang="ja-JP" dirty="0" smtClean="0"/>
              <a:t>2012</a:t>
            </a:r>
            <a:r>
              <a:rPr lang="ja-JP" altLang="en-US" dirty="0" smtClean="0"/>
              <a:t>年</a:t>
            </a:r>
            <a:r>
              <a:rPr lang="en-US" altLang="ja-JP" dirty="0" smtClean="0"/>
              <a:t>	</a:t>
            </a:r>
            <a:r>
              <a:rPr lang="ja-JP" altLang="en-US" dirty="0" smtClean="0"/>
              <a:t>安田工場建設</a:t>
            </a:r>
            <a:endParaRPr 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3</a:t>
            </a:fld>
            <a:endParaRPr lang="en-US" dirty="0"/>
          </a:p>
        </p:txBody>
      </p:sp>
      <p:pic>
        <p:nvPicPr>
          <p:cNvPr id="7" name="オーディオ 6">
            <a:hlinkClick r:id="" action="ppaction://media"/>
          </p:cNvPr>
          <p:cNvPicPr>
            <a:picLocks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1366500" y="6032500"/>
            <a:ext cx="609600" cy="6096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15130587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3622">
        <p14:prism dir="u"/>
      </p:transition>
    </mc:Choice>
    <mc:Fallback>
      <p:transition spd="slow" advTm="33622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7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25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25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25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25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25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25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25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25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25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25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25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25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125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125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25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25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61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7"/>
                </p:tgtEl>
              </p:cMediaNode>
            </p:audio>
          </p:childTnLst>
        </p:cTn>
      </p:par>
    </p:tnLst>
    <p:bldLst>
      <p:bldP spid="2" grpId="0"/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ja-JP" altLang="en-US" b="1" spc="0" dirty="0">
                <a:ln w="6600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ネットワーク</a:t>
            </a:r>
            <a:endParaRPr lang="en-US" b="1" spc="0" dirty="0">
              <a:ln w="6600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5" name="コンテンツ プレースホルダー 4"/>
          <p:cNvSpPr>
            <a:spLocks noGrp="1"/>
          </p:cNvSpPr>
          <p:nvPr>
            <p:ph idx="1"/>
          </p:nvPr>
        </p:nvSpPr>
        <p:spPr/>
        <p:txBody>
          <a:bodyPr numCol="2">
            <a:normAutofit/>
          </a:bodyPr>
          <a:lstStyle/>
          <a:p>
            <a:r>
              <a:rPr lang="ja-JP" altLang="en-US" dirty="0" smtClean="0"/>
              <a:t>工場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月岡工場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月岡第</a:t>
            </a:r>
            <a:r>
              <a:rPr lang="en-US" altLang="ja-JP" dirty="0" smtClean="0"/>
              <a:t>2</a:t>
            </a:r>
            <a:r>
              <a:rPr lang="ja-JP" altLang="en-US" dirty="0" smtClean="0"/>
              <a:t>工場</a:t>
            </a:r>
            <a:endParaRPr lang="en-US" altLang="ja-JP" dirty="0" smtClean="0"/>
          </a:p>
          <a:p>
            <a:pPr lvl="1"/>
            <a:r>
              <a:rPr lang="ja-JP" altLang="en-US" dirty="0"/>
              <a:t>三条</a:t>
            </a:r>
            <a:r>
              <a:rPr lang="ja-JP" altLang="en-US" dirty="0" smtClean="0"/>
              <a:t>工場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村上工場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東工場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安田工場</a:t>
            </a:r>
            <a:endParaRPr lang="en-US" altLang="ja-JP" dirty="0" smtClean="0"/>
          </a:p>
          <a:p>
            <a:pPr lvl="1"/>
            <a:endParaRPr lang="en-US" altLang="ja-JP" dirty="0" smtClean="0"/>
          </a:p>
          <a:p>
            <a:r>
              <a:rPr lang="ja-JP" altLang="en-US" dirty="0" smtClean="0"/>
              <a:t>営業所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札幌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仙台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大宮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東京</a:t>
            </a:r>
            <a:endParaRPr lang="en-US" altLang="ja-JP" dirty="0" smtClean="0"/>
          </a:p>
          <a:p>
            <a:pPr lvl="1"/>
            <a:r>
              <a:rPr lang="ja-JP" altLang="en-US" dirty="0"/>
              <a:t>横浜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新潟</a:t>
            </a:r>
            <a:endParaRPr lang="en-US" altLang="ja-JP" dirty="0" smtClean="0"/>
          </a:p>
          <a:p>
            <a:pPr lvl="1"/>
            <a:r>
              <a:rPr lang="ja-JP" altLang="en-US" dirty="0"/>
              <a:t>松本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名古屋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京都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大阪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神戸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広島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松山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福岡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鹿児島</a:t>
            </a:r>
            <a:endParaRPr lang="en-US" altLang="ja-JP" dirty="0" smtClean="0"/>
          </a:p>
        </p:txBody>
      </p:sp>
      <p:pic>
        <p:nvPicPr>
          <p:cNvPr id="2" name="オーディオ 1">
            <a:hlinkClick r:id="" action="ppaction://media"/>
          </p:cNvPr>
          <p:cNvPicPr>
            <a:picLocks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1366500" y="6032500"/>
            <a:ext cx="609600" cy="6096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7947636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20353">
        <p14:prism dir="u"/>
      </p:transition>
    </mc:Choice>
    <mc:Fallback>
      <p:transition spd="slow" advTm="20353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2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25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25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25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25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25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25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25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25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25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25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25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25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25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25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25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25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250" fill="hold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250" fill="hold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250" fill="hold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250" fill="hold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250" fill="hold"/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250" fill="hold"/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250" fill="hold"/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250" fill="hold"/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250" fill="hold"/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250" fill="hold"/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250" fill="hold"/>
                                        <p:tgtEl>
                                          <p:spTgt spid="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250" fill="hold"/>
                                        <p:tgtEl>
                                          <p:spTgt spid="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250" fill="hold"/>
                                        <p:tgtEl>
                                          <p:spTgt spid="5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250" fill="hold"/>
                                        <p:tgtEl>
                                          <p:spTgt spid="5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250" fill="hold"/>
                                        <p:tgtEl>
                                          <p:spTgt spid="5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250" fill="hold"/>
                                        <p:tgtEl>
                                          <p:spTgt spid="5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1250" fill="hold"/>
                                        <p:tgtEl>
                                          <p:spTgt spid="5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1250" fill="hold"/>
                                        <p:tgtEl>
                                          <p:spTgt spid="5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1250" fill="hold"/>
                                        <p:tgtEl>
                                          <p:spTgt spid="5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1250" fill="hold"/>
                                        <p:tgtEl>
                                          <p:spTgt spid="5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1250" fill="hold"/>
                                        <p:tgtEl>
                                          <p:spTgt spid="5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1250" fill="hold"/>
                                        <p:tgtEl>
                                          <p:spTgt spid="5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1250" fill="hold"/>
                                        <p:tgtEl>
                                          <p:spTgt spid="5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1250" fill="hold"/>
                                        <p:tgtEl>
                                          <p:spTgt spid="5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1250" fill="hold"/>
                                        <p:tgtEl>
                                          <p:spTgt spid="5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1250" fill="hold"/>
                                        <p:tgtEl>
                                          <p:spTgt spid="5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2" end="2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1250" fill="hold"/>
                                        <p:tgtEl>
                                          <p:spTgt spid="5">
                                            <p:txEl>
                                              <p:pRg st="22" end="2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1250" fill="hold"/>
                                        <p:tgtEl>
                                          <p:spTgt spid="5">
                                            <p:txEl>
                                              <p:pRg st="22" end="2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3" end="2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1" dur="1250" fill="hold"/>
                                        <p:tgtEl>
                                          <p:spTgt spid="5">
                                            <p:txEl>
                                              <p:pRg st="23" end="2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2" dur="1250" fill="hold"/>
                                        <p:tgtEl>
                                          <p:spTgt spid="5">
                                            <p:txEl>
                                              <p:pRg st="23" end="2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11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"/>
                </p:tgtEl>
              </p:cMediaNode>
            </p:audio>
          </p:childTnLst>
        </p:cTn>
      </p:par>
    </p:tnLst>
    <p:bldLst>
      <p:bldP spid="4" grpId="0"/>
      <p:bldP spid="5" grpId="0" uiExpand="1" build="p" bldLvl="2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ja-JP" altLang="en-US" b="1" spc="0" dirty="0">
                <a:ln w="6600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おもな商品</a:t>
            </a:r>
            <a:endParaRPr lang="en-US" b="1" spc="0" dirty="0">
              <a:ln w="6600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7" name="テキスト プレースホルダー 6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ja-JP" altLang="en-US" dirty="0" smtClean="0"/>
              <a:t>チョコレート</a:t>
            </a:r>
            <a:endParaRPr lang="en-US" dirty="0"/>
          </a:p>
        </p:txBody>
      </p:sp>
      <p:sp>
        <p:nvSpPr>
          <p:cNvPr id="8" name="コンテンツ プレースホルダー 7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ja-JP" altLang="en-US" dirty="0"/>
              <a:t>大人</a:t>
            </a:r>
            <a:r>
              <a:rPr lang="ja-JP" altLang="en-US" dirty="0" smtClean="0"/>
              <a:t>の</a:t>
            </a:r>
            <a:r>
              <a:rPr lang="ja-JP" altLang="en-US" dirty="0" err="1" smtClean="0"/>
              <a:t>ほろにが</a:t>
            </a:r>
            <a:r>
              <a:rPr lang="ja-JP" altLang="en-US" dirty="0" smtClean="0"/>
              <a:t>チョコレート</a:t>
            </a:r>
            <a:endParaRPr lang="en-US" altLang="ja-JP" dirty="0" smtClean="0"/>
          </a:p>
          <a:p>
            <a:pPr marL="0" indent="0">
              <a:buNone/>
            </a:pPr>
            <a:r>
              <a:rPr lang="ja-JP" altLang="en-US" dirty="0" smtClean="0"/>
              <a:t>チョコ＆ナッツシリーズ</a:t>
            </a:r>
            <a:endParaRPr lang="en-US" altLang="ja-JP" dirty="0"/>
          </a:p>
          <a:p>
            <a:pPr marL="292608" lvl="1" indent="0">
              <a:buNone/>
            </a:pPr>
            <a:r>
              <a:rPr lang="ja-JP" altLang="en-US" dirty="0" smtClean="0"/>
              <a:t>アーモンド</a:t>
            </a:r>
            <a:endParaRPr lang="en-US" altLang="ja-JP" dirty="0" smtClean="0"/>
          </a:p>
          <a:p>
            <a:pPr marL="292608" lvl="1" indent="0">
              <a:buNone/>
            </a:pPr>
            <a:r>
              <a:rPr lang="ja-JP" altLang="en-US" dirty="0" smtClean="0"/>
              <a:t>マカデミアナッツ</a:t>
            </a:r>
            <a:endParaRPr lang="en-US" altLang="ja-JP" dirty="0" smtClean="0"/>
          </a:p>
          <a:p>
            <a:pPr marL="292608" lvl="1" indent="0">
              <a:buNone/>
            </a:pPr>
            <a:r>
              <a:rPr lang="ja-JP" altLang="en-US" dirty="0" smtClean="0"/>
              <a:t>カシューナッツ</a:t>
            </a:r>
            <a:endParaRPr lang="en-US" altLang="ja-JP" dirty="0" smtClean="0"/>
          </a:p>
          <a:p>
            <a:pPr marL="0" indent="0">
              <a:buNone/>
            </a:pPr>
            <a:r>
              <a:rPr lang="ja-JP" altLang="en-US" dirty="0" smtClean="0"/>
              <a:t>チョコ＆フルーツシリーズ</a:t>
            </a:r>
            <a:endParaRPr lang="en-US" altLang="ja-JP" dirty="0" smtClean="0"/>
          </a:p>
          <a:p>
            <a:pPr marL="292608" lvl="1" indent="0">
              <a:buNone/>
            </a:pPr>
            <a:r>
              <a:rPr lang="ja-JP" altLang="en-US" dirty="0" smtClean="0"/>
              <a:t>オレンジ</a:t>
            </a:r>
            <a:endParaRPr lang="en-US" altLang="ja-JP" dirty="0" smtClean="0"/>
          </a:p>
          <a:p>
            <a:pPr marL="292608" lvl="1" indent="0">
              <a:buNone/>
            </a:pPr>
            <a:r>
              <a:rPr lang="ja-JP" altLang="en-US" dirty="0" smtClean="0"/>
              <a:t>ストロベリー</a:t>
            </a:r>
            <a:endParaRPr lang="en-US" altLang="ja-JP" dirty="0" smtClean="0"/>
          </a:p>
          <a:p>
            <a:pPr marL="292608" lvl="1" indent="0">
              <a:buNone/>
            </a:pPr>
            <a:r>
              <a:rPr lang="ja-JP" altLang="en-US" dirty="0"/>
              <a:t>バナナ</a:t>
            </a:r>
            <a:endParaRPr lang="en-US" altLang="ja-JP" dirty="0" smtClean="0"/>
          </a:p>
        </p:txBody>
      </p:sp>
      <p:sp>
        <p:nvSpPr>
          <p:cNvPr id="9" name="テキスト プレースホルダー 8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ja-JP" altLang="en-US" dirty="0" smtClean="0"/>
              <a:t>スナック</a:t>
            </a:r>
            <a:endParaRPr lang="en-US" dirty="0"/>
          </a:p>
        </p:txBody>
      </p:sp>
      <p:sp>
        <p:nvSpPr>
          <p:cNvPr id="10" name="コンテンツ プレースホルダー 9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marL="0" indent="0">
              <a:buNone/>
            </a:pPr>
            <a:r>
              <a:rPr lang="ja-JP" altLang="en-US" dirty="0" smtClean="0"/>
              <a:t>ノンフライポテトチップス</a:t>
            </a:r>
            <a:endParaRPr lang="en-US" altLang="ja-JP" dirty="0" smtClean="0"/>
          </a:p>
          <a:p>
            <a:pPr marL="292608" lvl="1" indent="0">
              <a:buNone/>
            </a:pPr>
            <a:r>
              <a:rPr lang="ja-JP" altLang="en-US" dirty="0" smtClean="0"/>
              <a:t>うす塩</a:t>
            </a:r>
            <a:endParaRPr lang="en-US" altLang="ja-JP" dirty="0" smtClean="0"/>
          </a:p>
          <a:p>
            <a:pPr marL="292608" lvl="1" indent="0">
              <a:buNone/>
            </a:pPr>
            <a:r>
              <a:rPr lang="ja-JP" altLang="en-US" dirty="0" smtClean="0"/>
              <a:t>のり塩</a:t>
            </a:r>
            <a:endParaRPr lang="en-US" altLang="ja-JP" dirty="0" smtClean="0"/>
          </a:p>
          <a:p>
            <a:pPr marL="292608" lvl="1" indent="0">
              <a:buNone/>
            </a:pPr>
            <a:r>
              <a:rPr lang="ja-JP" altLang="en-US" dirty="0" smtClean="0"/>
              <a:t>柚子胡椒</a:t>
            </a:r>
            <a:endParaRPr lang="en-US" altLang="ja-JP" dirty="0" smtClean="0"/>
          </a:p>
          <a:p>
            <a:pPr marL="0" indent="0">
              <a:buNone/>
            </a:pPr>
            <a:r>
              <a:rPr lang="ja-JP" altLang="en-US" dirty="0" smtClean="0"/>
              <a:t>野菜チップス</a:t>
            </a:r>
            <a:endParaRPr lang="en-US" altLang="ja-JP" dirty="0" smtClean="0"/>
          </a:p>
          <a:p>
            <a:pPr marL="292608" lvl="1" indent="0">
              <a:buNone/>
            </a:pPr>
            <a:r>
              <a:rPr lang="ja-JP" altLang="en-US" dirty="0" smtClean="0"/>
              <a:t>緑黄色野菜ミックス</a:t>
            </a:r>
            <a:endParaRPr lang="en-US" altLang="ja-JP" dirty="0" smtClean="0"/>
          </a:p>
          <a:p>
            <a:pPr marL="292608" lvl="1" indent="0">
              <a:buNone/>
            </a:pPr>
            <a:r>
              <a:rPr lang="ja-JP" altLang="en-US" dirty="0" smtClean="0"/>
              <a:t>根菜</a:t>
            </a:r>
            <a:r>
              <a:rPr lang="ja-JP" altLang="en-US" dirty="0"/>
              <a:t>ミックス</a:t>
            </a:r>
            <a:endParaRPr 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5</a:t>
            </a:fld>
            <a:endParaRPr lang="en-US" dirty="0"/>
          </a:p>
        </p:txBody>
      </p:sp>
      <p:pic>
        <p:nvPicPr>
          <p:cNvPr id="3" name="オーディオ 2">
            <a:hlinkClick r:id="" action="ppaction://media"/>
          </p:cNvPr>
          <p:cNvPicPr>
            <a:picLocks noChangeAspect="1"/>
          </p:cNvPicPr>
          <p:nvPr>
            <a:audioFile r:link="rId3"/>
            <p:extLst>
              <p:ext uri="{DAA4B4D4-6D71-4841-9C94-3DE7FCFB9230}">
                <p14:media xmlns:p14="http://schemas.microsoft.com/office/powerpoint/2010/main" r:embed="rId2"/>
              </p:ext>
            </p:extLst>
          </p:nvPr>
        </p:nvPicPr>
        <p:blipFill>
          <a:blip r:embed="rId5"/>
          <a:stretch>
            <a:fillRect/>
          </a:stretch>
        </p:blipFill>
        <p:spPr>
          <a:xfrm>
            <a:off x="11366500" y="6032500"/>
            <a:ext cx="609600" cy="609600"/>
          </a:xfrm>
          <a:prstGeom prst="rect">
            <a:avLst/>
          </a:prstGeom>
        </p:spPr>
      </p:pic>
    </p:spTree>
    <p:custDataLst>
      <p:tags r:id="rId1"/>
    </p:custDataLst>
    <p:extLst>
      <p:ext uri="{BB962C8B-B14F-4D97-AF65-F5344CB8AC3E}">
        <p14:creationId xmlns:p14="http://schemas.microsoft.com/office/powerpoint/2010/main" val="41626900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39344">
        <p14:prism dir="u"/>
      </p:transition>
    </mc:Choice>
    <mc:Fallback>
      <p:transition spd="slow" advTm="39344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25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25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25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25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25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25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25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25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125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25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25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25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25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25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25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25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25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25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1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1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 isNarration="1">
              <p:cMediaNode vol="80000" showWhenStopped="0">
                <p:cTn id="73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3"/>
                </p:tgtEl>
              </p:cMediaNode>
            </p:audio>
          </p:childTnLst>
        </p:cTn>
      </p:par>
    </p:tnLst>
    <p:bldLst>
      <p:bldP spid="2" grpId="0"/>
      <p:bldP spid="7" grpId="0"/>
      <p:bldP spid="8" grpId="0" build="p"/>
      <p:bldP spid="9" grpId="0"/>
      <p:bldP spid="10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4.1|2.2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0.9|4.5|3.5|3.3|3|4.6|4.1|3.8|2.7|3.3|3.9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9|3.3|2.9|4|3.7|4.8|5.7|2.2|1.9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1.1|3.1|3|5.5|2.5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MING" val="|2.8|3.7|3.6|5.2|8.5|5.8|5.6"/>
</p:tagLst>
</file>

<file path=ppt/theme/theme1.xml><?xml version="1.0" encoding="utf-8"?>
<a:theme xmlns:a="http://schemas.openxmlformats.org/drawingml/2006/main" name="レトロスペクト">
  <a:themeElements>
    <a:clrScheme name="デザート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レトロスペクト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レトロスペクト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BAB94BD4-5D6D-4148-AB57-A4CCF1FD4E0C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410</TotalTime>
  <Words>132</Words>
  <Application>Microsoft Office PowerPoint</Application>
  <PresentationFormat>ワイド画面</PresentationFormat>
  <Paragraphs>86</Paragraphs>
  <Slides>5</Slides>
  <Notes>1</Notes>
  <HiddenSlides>0</HiddenSlides>
  <MMClips>5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11" baseType="lpstr">
      <vt:lpstr>HGP創英角ｺﾞｼｯｸUB</vt:lpstr>
      <vt:lpstr>ＭＳ Ｐゴシック</vt:lpstr>
      <vt:lpstr>游ゴシック</vt:lpstr>
      <vt:lpstr>Calibri</vt:lpstr>
      <vt:lpstr>Calibri Light</vt:lpstr>
      <vt:lpstr>レトロスペクト</vt:lpstr>
      <vt:lpstr>株式会社ヤマムラ製菓 会社案内</vt:lpstr>
      <vt:lpstr>会社概要</vt:lpstr>
      <vt:lpstr>沿革</vt:lpstr>
      <vt:lpstr>ネットワーク</vt:lpstr>
      <vt:lpstr>おもな商品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株式会社ヤマムラ製菓 会社案内</dc:title>
  <dc:creator>Taro Gihyo</dc:creator>
  <cp:lastModifiedBy>Taro Gihyo</cp:lastModifiedBy>
  <cp:revision>40</cp:revision>
  <dcterms:created xsi:type="dcterms:W3CDTF">2015-07-20T07:09:42Z</dcterms:created>
  <dcterms:modified xsi:type="dcterms:W3CDTF">2015-08-08T04:05:41Z</dcterms:modified>
</cp:coreProperties>
</file>