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4210" r:id="rId1"/>
  </p:sldMasterIdLst>
  <p:notesMasterIdLst>
    <p:notesMasterId r:id="rId10"/>
  </p:notesMasterIdLst>
  <p:sldIdLst>
    <p:sldId id="256" r:id="rId2"/>
    <p:sldId id="257" r:id="rId3"/>
    <p:sldId id="259" r:id="rId4"/>
    <p:sldId id="258" r:id="rId5"/>
    <p:sldId id="260" r:id="rId6"/>
    <p:sldId id="261" r:id="rId7"/>
    <p:sldId id="262" r:id="rId8"/>
    <p:sldId id="263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2833802-FEF1-4C79-8D5D-14CF1EAF98D9}" styleName="淡色スタイル 2 - アクセント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9DCAF9ED-07DC-4A11-8D7F-57B35C25682E}" styleName="中間スタイル 1 - アクセント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70" autoAdjust="0"/>
    <p:restoredTop sz="74379" autoAdjust="0"/>
  </p:normalViewPr>
  <p:slideViewPr>
    <p:cSldViewPr snapToGrid="0">
      <p:cViewPr varScale="1">
        <p:scale>
          <a:sx n="52" d="100"/>
          <a:sy n="52" d="100"/>
        </p:scale>
        <p:origin x="1398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3" d="100"/>
          <a:sy n="53" d="100"/>
        </p:scale>
        <p:origin x="2850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61E6-4907-981E-AD564DA3FFCE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61E6-4907-981E-AD564DA3FFCE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61E6-4907-981E-AD564DA3FFCE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61E6-4907-981E-AD564DA3FFCE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bestFit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Sheet1!$A$2:$A$5</c:f>
              <c:strCache>
                <c:ptCount val="4"/>
                <c:pt idx="0">
                  <c:v>やっている</c:v>
                </c:pt>
                <c:pt idx="1">
                  <c:v>やりたい</c:v>
                </c:pt>
                <c:pt idx="2">
                  <c:v>やりたくない</c:v>
                </c:pt>
                <c:pt idx="3">
                  <c:v>無回答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180</c:v>
                </c:pt>
                <c:pt idx="1">
                  <c:v>450</c:v>
                </c:pt>
                <c:pt idx="2">
                  <c:v>290</c:v>
                </c:pt>
                <c:pt idx="3">
                  <c:v>80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F43-4A0F-96FC-AA2A14A53DD7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E351644-FE52-4F15-84D6-728A5BBCC381}" type="datetimeFigureOut">
              <a:rPr lang="en-US" smtClean="0"/>
              <a:t>11/9/2015</a:t>
            </a:fld>
            <a:endParaRPr 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0D158AD-135C-4CF4-86C3-13E51AB6E3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17646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ja-JP" altLang="en-US" dirty="0" smtClean="0"/>
              <a:t>目次</a:t>
            </a:r>
            <a:endParaRPr lang="en-US" altLang="ja-JP" dirty="0" smtClean="0"/>
          </a:p>
          <a:p>
            <a:r>
              <a:rPr lang="ja-JP" altLang="en-US" dirty="0" smtClean="0"/>
              <a:t>企画背景</a:t>
            </a:r>
            <a:endParaRPr lang="en-US" altLang="ja-JP" dirty="0" smtClean="0"/>
          </a:p>
          <a:p>
            <a:r>
              <a:rPr lang="ja-JP" altLang="en-US" dirty="0" smtClean="0"/>
              <a:t>「家庭菜園をやりたいですか？」</a:t>
            </a:r>
            <a:endParaRPr lang="en-US" altLang="ja-JP" dirty="0" smtClean="0"/>
          </a:p>
          <a:p>
            <a:r>
              <a:rPr lang="ja-JP" altLang="en-US" dirty="0" smtClean="0"/>
              <a:t>「家庭菜園をやらないのはなぜですか？」</a:t>
            </a:r>
            <a:endParaRPr lang="en-US" altLang="ja-JP" dirty="0" smtClean="0"/>
          </a:p>
          <a:p>
            <a:r>
              <a:rPr lang="en-US" altLang="ja-JP" dirty="0" smtClean="0"/>
              <a:t>3</a:t>
            </a:r>
            <a:r>
              <a:rPr lang="ja-JP" altLang="en-US" dirty="0" err="1" smtClean="0"/>
              <a:t>つの</a:t>
            </a:r>
            <a:r>
              <a:rPr lang="en-US" altLang="ja-JP" dirty="0" smtClean="0"/>
              <a:t>”</a:t>
            </a:r>
            <a:r>
              <a:rPr lang="ja-JP" altLang="en-US" dirty="0" smtClean="0"/>
              <a:t>ない</a:t>
            </a:r>
            <a:r>
              <a:rPr lang="en-US" altLang="ja-JP" dirty="0" smtClean="0"/>
              <a:t>”</a:t>
            </a:r>
            <a:r>
              <a:rPr lang="ja-JP" altLang="en-US" dirty="0" smtClean="0"/>
              <a:t>の解決</a:t>
            </a:r>
            <a:endParaRPr lang="en-US" altLang="ja-JP" dirty="0" smtClean="0"/>
          </a:p>
          <a:p>
            <a:r>
              <a:rPr lang="ja-JP" altLang="en-US" dirty="0" smtClean="0"/>
              <a:t>「ふれあいファーム」の特長（</a:t>
            </a:r>
            <a:r>
              <a:rPr lang="en-US" altLang="ja-JP" dirty="0" smtClean="0"/>
              <a:t>1</a:t>
            </a:r>
            <a:r>
              <a:rPr lang="ja-JP" altLang="en-US" dirty="0" smtClean="0"/>
              <a:t>）</a:t>
            </a:r>
            <a:endParaRPr lang="en-US" altLang="ja-JP" dirty="0" smtClean="0"/>
          </a:p>
          <a:p>
            <a:r>
              <a:rPr lang="ja-JP" altLang="en-US" dirty="0" smtClean="0"/>
              <a:t>「ふれあいファーム」の特長（</a:t>
            </a:r>
            <a:r>
              <a:rPr lang="en-US" altLang="ja-JP" dirty="0" smtClean="0"/>
              <a:t>2</a:t>
            </a:r>
            <a:r>
              <a:rPr lang="ja-JP" altLang="en-US" dirty="0" smtClean="0"/>
              <a:t>）</a:t>
            </a:r>
            <a:endParaRPr lang="en-US" altLang="ja-JP" dirty="0" smtClean="0"/>
          </a:p>
          <a:p>
            <a:r>
              <a:rPr lang="ja-JP" altLang="en-US" dirty="0" smtClean="0"/>
              <a:t>プラン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158AD-135C-4CF4-86C3-13E51AB6E380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69396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0" y="0"/>
            <a:ext cx="12188825" cy="6872226"/>
            <a:chOff x="0" y="0"/>
            <a:chExt cx="12188825" cy="6872226"/>
          </a:xfrm>
        </p:grpSpPr>
        <p:pic>
          <p:nvPicPr>
            <p:cNvPr id="9" name="Picture 8" descr="HD-PanelTitle-V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" r="47673"/>
            <a:stretch/>
          </p:blipFill>
          <p:spPr>
            <a:xfrm rot="5400000">
              <a:off x="5245268" y="530352"/>
              <a:ext cx="1673352" cy="612648"/>
            </a:xfrm>
            <a:prstGeom prst="rect">
              <a:avLst/>
            </a:prstGeom>
          </p:spPr>
        </p:pic>
        <p:pic>
          <p:nvPicPr>
            <p:cNvPr id="18" name="Picture 17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8819"/>
            <a:stretch/>
          </p:blipFill>
          <p:spPr>
            <a:xfrm rot="5400000">
              <a:off x="5263556" y="5747514"/>
              <a:ext cx="1636776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 smtClean="0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4282C10C-CD66-41BE-B179-95BE0E665079}" type="datetime1">
              <a:rPr lang="en-US" smtClean="0"/>
              <a:t>11/9/2015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985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u" isInverted="1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パノラマ写真 (キャプション付き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ja-JP" altLang="en-US" smtClean="0"/>
              <a:t>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0C3ED1-68D1-49DB-B9DA-8E12625BDBE1}" type="datetime1">
              <a:rPr lang="en-US" smtClean="0"/>
              <a:t>11/9/2015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34036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u" isInverted="1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タイトルとキャプショ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D8C2E0-51F2-4BA1-9666-64AB68E5182D}" type="datetime1">
              <a:rPr lang="en-US" smtClean="0"/>
              <a:t>11/9/2015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856886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u" isInverted="1"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用 (キャプション付き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24C8A4-A067-4730-A969-664923A3C46F}" type="datetime1">
              <a:rPr lang="en-US" smtClean="0"/>
              <a:t>11/9/2015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43024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u" isInverted="1"/>
      </p:transition>
    </mc:Choice>
    <mc:Fallback xmlns=""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名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B1C86C-43B9-4DFB-83C1-E515C16200ED}" type="datetime1">
              <a:rPr lang="en-US" smtClean="0"/>
              <a:t>11/9/2015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81446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u" isInverted="1"/>
      </p:transition>
    </mc:Choice>
    <mc:Fallback xmlns=""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用付きの名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16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7377CA-0869-418B-B53A-8FF605CD7E38}" type="datetime1">
              <a:rPr lang="en-US" smtClean="0"/>
              <a:t>11/9/2015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876561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u" isInverted="1"/>
      </p:transition>
    </mc:Choice>
    <mc:Fallback xmlns=""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真または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7B50B2-4099-4D77-8584-FB5EF5B6A583}" type="datetime1">
              <a:rPr lang="en-US" smtClean="0"/>
              <a:t>11/9/2015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300223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u" isInverted="1"/>
      </p:transition>
    </mc:Choice>
    <mc:Fallback xmlns=""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FF563E-510E-4757-BBC3-3BC6D0F1AFEE}" type="datetime1">
              <a:rPr lang="en-US" smtClean="0"/>
              <a:t>11/9/2015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52451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u" isInverted="1"/>
      </p:transition>
    </mc:Choice>
    <mc:Fallback xmlns="">
      <p:transition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8144CD-C6CE-4C8E-AF05-461E19064985}" type="datetime1">
              <a:rPr lang="en-US" smtClean="0"/>
              <a:t>11/9/2015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84937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u" isInverted="1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86CE18-1C96-49CF-92F2-FE3CCE3B5C3B}" type="datetime1">
              <a:rPr lang="en-US" smtClean="0"/>
              <a:t>11/9/2015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02807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u" isInverted="1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03F1B-4A98-4E55-8D43-EE7F051B2B1B}" type="datetime1">
              <a:rPr lang="en-US" smtClean="0"/>
              <a:t>11/9/2015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21184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u" isInverted="1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C559D4-B16B-4BF0-80C0-1D39CC8D56D9}" type="datetime1">
              <a:rPr lang="en-US" smtClean="0"/>
              <a:t>11/9/2015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54622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u" isInverted="1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1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1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3D87EF-F8D4-4CAD-A2B1-12DEA11DDE2E}" type="datetime1">
              <a:rPr lang="en-US" smtClean="0"/>
              <a:t>11/9/2015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366761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u" isInverted="1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6995A0-8684-40AB-ACFC-E86DC6BB148D}" type="datetime1">
              <a:rPr lang="en-US" smtClean="0"/>
              <a:t>11/9/2015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64539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u" isInverted="1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284C53-E6C7-49DD-9101-C6339A3C3A78}" type="datetime1">
              <a:rPr lang="en-US" smtClean="0"/>
              <a:t>11/9/2015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4455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u" isInverted="1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F8E768-87F0-4783-89F0-D9BBE8C9282D}" type="datetime1">
              <a:rPr lang="en-US" smtClean="0"/>
              <a:t>11/9/2015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23978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u" isInverted="1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ja-JP" altLang="en-US" smtClean="0"/>
              <a:t>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5A0D56-A885-4B24-A117-BE2308B90C6A}" type="datetime1">
              <a:rPr lang="en-US" smtClean="0"/>
              <a:t>11/9/2015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6756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u" isInverted="1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88825" cy="6856215"/>
            <a:chOff x="0" y="0"/>
            <a:chExt cx="12188825" cy="6856215"/>
          </a:xfrm>
        </p:grpSpPr>
        <p:pic>
          <p:nvPicPr>
            <p:cNvPr id="8" name="Picture 7" descr="HD-PanelContent-V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093"/>
            <a:stretch/>
          </p:blipFill>
          <p:spPr>
            <a:xfrm rot="5400000">
              <a:off x="5706471" y="76265"/>
              <a:ext cx="758952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093"/>
            <a:stretch/>
          </p:blipFill>
          <p:spPr>
            <a:xfrm rot="5400000">
              <a:off x="5706470" y="6173526"/>
              <a:ext cx="758952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15AF1503-5068-4EF8-BF63-CA714C62F104}" type="datetime1">
              <a:rPr lang="en-US" smtClean="0"/>
              <a:t>11/9/2015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56356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11" r:id="rId1"/>
    <p:sldLayoutId id="2147484212" r:id="rId2"/>
    <p:sldLayoutId id="2147484213" r:id="rId3"/>
    <p:sldLayoutId id="2147484214" r:id="rId4"/>
    <p:sldLayoutId id="2147484215" r:id="rId5"/>
    <p:sldLayoutId id="2147484216" r:id="rId6"/>
    <p:sldLayoutId id="2147484217" r:id="rId7"/>
    <p:sldLayoutId id="2147484218" r:id="rId8"/>
    <p:sldLayoutId id="2147484219" r:id="rId9"/>
    <p:sldLayoutId id="2147484220" r:id="rId10"/>
    <p:sldLayoutId id="2147484221" r:id="rId11"/>
    <p:sldLayoutId id="2147484222" r:id="rId12"/>
    <p:sldLayoutId id="2147484223" r:id="rId13"/>
    <p:sldLayoutId id="2147484224" r:id="rId14"/>
    <p:sldLayoutId id="2147484225" r:id="rId15"/>
    <p:sldLayoutId id="2147484226" r:id="rId16"/>
    <p:sldLayoutId id="2147484227" r:id="rId17"/>
  </p:sldLayoutIdLst>
  <mc:AlternateContent xmlns:mc="http://schemas.openxmlformats.org/markup-compatibility/2006" xmlns:p14="http://schemas.microsoft.com/office/powerpoint/2010/main">
    <mc:Choice Requires="p14">
      <p:transition spd="slow" p14:dur="1600">
        <p14:prism dir="u" isInverted="1"/>
      </p:transition>
    </mc:Choice>
    <mc:Fallback xmlns="">
      <p:transition spd="slow">
        <p:fade/>
      </p:transition>
    </mc:Fallback>
  </mc:AlternateConten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ja-JP" altLang="en-US" sz="4800" dirty="0" smtClean="0">
                <a:solidFill>
                  <a:schemeClr val="accent5">
                    <a:lumMod val="50000"/>
                  </a:schemeClr>
                </a:solidFill>
              </a:rPr>
              <a:t>ふれあいファーム</a:t>
            </a:r>
            <a:r>
              <a:rPr lang="en-US" altLang="ja-JP" sz="4800" dirty="0" smtClean="0">
                <a:solidFill>
                  <a:schemeClr val="accent5">
                    <a:lumMod val="50000"/>
                  </a:schemeClr>
                </a:solidFill>
              </a:rPr>
              <a:t/>
            </a:r>
            <a:br>
              <a:rPr lang="en-US" altLang="ja-JP" sz="4800" dirty="0" smtClean="0">
                <a:solidFill>
                  <a:schemeClr val="accent5">
                    <a:lumMod val="50000"/>
                  </a:schemeClr>
                </a:solidFill>
              </a:rPr>
            </a:br>
            <a:r>
              <a:rPr lang="ja-JP" altLang="en-US" sz="4800" dirty="0" smtClean="0">
                <a:solidFill>
                  <a:schemeClr val="accent5">
                    <a:lumMod val="50000"/>
                  </a:schemeClr>
                </a:solidFill>
              </a:rPr>
              <a:t>企画案</a:t>
            </a:r>
            <a:endParaRPr lang="en-US" sz="4800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ja-JP" altLang="en-US" smtClean="0"/>
              <a:t>今すぐできる家庭菜園</a:t>
            </a:r>
            <a:endParaRPr lang="en-US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4079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u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/>
              <a:t>企画</a:t>
            </a:r>
            <a:r>
              <a:rPr lang="ja-JP" altLang="en-US" dirty="0" smtClean="0"/>
              <a:t>背景</a:t>
            </a:r>
            <a:endParaRPr 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ja-JP" altLang="en-US" dirty="0" smtClean="0"/>
              <a:t>生産者の声</a:t>
            </a:r>
            <a:endParaRPr lang="en-US" altLang="ja-JP" dirty="0" smtClean="0"/>
          </a:p>
          <a:p>
            <a:pPr lvl="1"/>
            <a:r>
              <a:rPr lang="ja-JP" altLang="en-US" dirty="0" smtClean="0"/>
              <a:t>耕作放棄</a:t>
            </a:r>
            <a:r>
              <a:rPr lang="ja-JP" altLang="en-US" dirty="0"/>
              <a:t>地</a:t>
            </a:r>
            <a:r>
              <a:rPr lang="ja-JP" altLang="en-US" dirty="0" smtClean="0"/>
              <a:t>を減らしたい</a:t>
            </a:r>
            <a:endParaRPr lang="en-US" altLang="ja-JP" dirty="0" smtClean="0"/>
          </a:p>
          <a:p>
            <a:pPr lvl="1"/>
            <a:r>
              <a:rPr lang="ja-JP" altLang="en-US" dirty="0" smtClean="0"/>
              <a:t>農業従事者を増やしたい</a:t>
            </a:r>
            <a:endParaRPr lang="en-US" altLang="ja-JP" dirty="0" smtClean="0"/>
          </a:p>
          <a:p>
            <a:pPr lvl="1"/>
            <a:r>
              <a:rPr lang="ja-JP" altLang="en-US" dirty="0"/>
              <a:t>消費者</a:t>
            </a:r>
            <a:r>
              <a:rPr lang="ja-JP" altLang="en-US" dirty="0" smtClean="0"/>
              <a:t>の</a:t>
            </a:r>
            <a:r>
              <a:rPr lang="ja-JP" altLang="en-US" dirty="0"/>
              <a:t>ニーズ</a:t>
            </a:r>
            <a:r>
              <a:rPr lang="ja-JP" altLang="en-US" dirty="0" smtClean="0"/>
              <a:t>を</a:t>
            </a:r>
            <a:r>
              <a:rPr lang="ja-JP" altLang="en-US" dirty="0"/>
              <a:t>把握</a:t>
            </a:r>
            <a:r>
              <a:rPr lang="ja-JP" altLang="en-US" dirty="0" smtClean="0"/>
              <a:t>したい</a:t>
            </a:r>
            <a:endParaRPr lang="en-US" altLang="ja-JP" dirty="0" smtClean="0"/>
          </a:p>
          <a:p>
            <a:pPr lvl="1"/>
            <a:r>
              <a:rPr lang="ja-JP" altLang="en-US" dirty="0"/>
              <a:t>販路</a:t>
            </a:r>
            <a:r>
              <a:rPr lang="ja-JP" altLang="en-US" dirty="0" smtClean="0"/>
              <a:t>を拡大したい</a:t>
            </a:r>
            <a:endParaRPr lang="en-US" altLang="ja-JP" dirty="0" smtClean="0"/>
          </a:p>
          <a:p>
            <a:r>
              <a:rPr lang="ja-JP" altLang="en-US" dirty="0"/>
              <a:t>消費者</a:t>
            </a:r>
            <a:r>
              <a:rPr lang="ja-JP" altLang="en-US" dirty="0" smtClean="0"/>
              <a:t>の声</a:t>
            </a:r>
            <a:endParaRPr lang="en-US" altLang="ja-JP" dirty="0" smtClean="0"/>
          </a:p>
          <a:p>
            <a:pPr lvl="1"/>
            <a:r>
              <a:rPr lang="ja-JP" altLang="en-US" dirty="0"/>
              <a:t>安全</a:t>
            </a:r>
            <a:r>
              <a:rPr lang="ja-JP" altLang="en-US" dirty="0" smtClean="0"/>
              <a:t>な</a:t>
            </a:r>
            <a:r>
              <a:rPr lang="ja-JP" altLang="en-US" dirty="0"/>
              <a:t>野菜</a:t>
            </a:r>
            <a:r>
              <a:rPr lang="ja-JP" altLang="en-US" dirty="0" smtClean="0"/>
              <a:t>を</a:t>
            </a:r>
            <a:r>
              <a:rPr lang="ja-JP" altLang="en-US" dirty="0"/>
              <a:t>手</a:t>
            </a:r>
            <a:r>
              <a:rPr lang="ja-JP" altLang="en-US" dirty="0" smtClean="0"/>
              <a:t>に入れたい</a:t>
            </a:r>
            <a:endParaRPr lang="en-US" altLang="ja-JP" dirty="0" smtClean="0"/>
          </a:p>
          <a:p>
            <a:pPr lvl="1"/>
            <a:r>
              <a:rPr lang="ja-JP" altLang="en-US" dirty="0"/>
              <a:t>子</a:t>
            </a:r>
            <a:r>
              <a:rPr lang="ja-JP" altLang="en-US" dirty="0" smtClean="0"/>
              <a:t>どもの食育のために収穫などを体験させたい</a:t>
            </a:r>
            <a:endParaRPr lang="en-US" altLang="ja-JP" dirty="0" smtClean="0"/>
          </a:p>
          <a:p>
            <a:pPr lvl="1"/>
            <a:r>
              <a:rPr lang="ja-JP" altLang="en-US" dirty="0"/>
              <a:t>自分</a:t>
            </a:r>
            <a:r>
              <a:rPr lang="ja-JP" altLang="en-US" dirty="0" smtClean="0"/>
              <a:t>で</a:t>
            </a:r>
            <a:r>
              <a:rPr lang="ja-JP" altLang="en-US" dirty="0"/>
              <a:t>野菜</a:t>
            </a:r>
            <a:r>
              <a:rPr lang="ja-JP" altLang="en-US" dirty="0" smtClean="0"/>
              <a:t>をつくってみたいができない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4136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u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 smtClean="0"/>
              <a:t>「家庭菜園をやりたいですか？」</a:t>
            </a:r>
            <a:endParaRPr lang="en-US" dirty="0"/>
          </a:p>
        </p:txBody>
      </p:sp>
      <p:graphicFrame>
        <p:nvGraphicFramePr>
          <p:cNvPr id="7" name="コンテンツ プレースホルダー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45429797"/>
              </p:ext>
            </p:extLst>
          </p:nvPr>
        </p:nvGraphicFramePr>
        <p:xfrm>
          <a:off x="1295400" y="2557463"/>
          <a:ext cx="9601200" cy="33178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6182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u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7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7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7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2000"/>
                                        <p:tgtEl>
                                          <p:spTgt spid="7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3" dur="2000"/>
                                        <p:tgtEl>
                                          <p:spTgt spid="7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7" grpId="0">
        <p:bldSub>
          <a:bldChart bld="category"/>
        </p:bldSub>
      </p:bldGraphic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ja-JP" altLang="en-US" sz="3800" dirty="0"/>
              <a:t>「</a:t>
            </a:r>
            <a:r>
              <a:rPr lang="ja-JP" altLang="en-US" sz="3800" dirty="0" smtClean="0"/>
              <a:t>家庭菜園をやらないのはなぜですか？」</a:t>
            </a:r>
            <a:endParaRPr lang="en-US" sz="38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ja-JP" altLang="en-US" dirty="0" smtClean="0"/>
              <a:t>場所がない</a:t>
            </a:r>
            <a:endParaRPr lang="en-US" altLang="ja-JP" dirty="0" smtClean="0"/>
          </a:p>
          <a:p>
            <a:pPr lvl="1"/>
            <a:r>
              <a:rPr lang="ja-JP" altLang="en-US" dirty="0" smtClean="0"/>
              <a:t>家庭</a:t>
            </a:r>
            <a:r>
              <a:rPr lang="ja-JP" altLang="en-US" dirty="0"/>
              <a:t>菜園</a:t>
            </a:r>
            <a:r>
              <a:rPr lang="ja-JP" altLang="en-US" dirty="0" smtClean="0"/>
              <a:t>をできる畑や庭がない</a:t>
            </a:r>
            <a:endParaRPr lang="en-US" altLang="ja-JP" dirty="0" smtClean="0"/>
          </a:p>
          <a:p>
            <a:pPr lvl="1"/>
            <a:r>
              <a:rPr lang="ja-JP" altLang="en-US" dirty="0" smtClean="0"/>
              <a:t>市民</a:t>
            </a:r>
            <a:r>
              <a:rPr lang="ja-JP" altLang="en-US" dirty="0"/>
              <a:t>農園</a:t>
            </a:r>
            <a:r>
              <a:rPr lang="ja-JP" altLang="en-US" dirty="0" smtClean="0"/>
              <a:t>の</a:t>
            </a:r>
            <a:r>
              <a:rPr lang="ja-JP" altLang="en-US" dirty="0"/>
              <a:t>倍率</a:t>
            </a:r>
            <a:r>
              <a:rPr lang="ja-JP" altLang="en-US" dirty="0" smtClean="0"/>
              <a:t>が非常に高い</a:t>
            </a:r>
            <a:endParaRPr lang="en-US" altLang="ja-JP" dirty="0" smtClean="0"/>
          </a:p>
          <a:p>
            <a:r>
              <a:rPr lang="ja-JP" altLang="en-US" dirty="0"/>
              <a:t>知識</a:t>
            </a:r>
            <a:r>
              <a:rPr lang="ja-JP" altLang="en-US" dirty="0" smtClean="0"/>
              <a:t>がない</a:t>
            </a:r>
            <a:endParaRPr lang="en-US" altLang="ja-JP" dirty="0" smtClean="0"/>
          </a:p>
          <a:p>
            <a:pPr lvl="1"/>
            <a:r>
              <a:rPr lang="ja-JP" altLang="en-US" dirty="0"/>
              <a:t>野菜</a:t>
            </a:r>
            <a:r>
              <a:rPr lang="ja-JP" altLang="en-US" dirty="0" smtClean="0"/>
              <a:t>の育て方がわからない</a:t>
            </a:r>
            <a:endParaRPr lang="en-US" altLang="ja-JP" dirty="0" smtClean="0"/>
          </a:p>
          <a:p>
            <a:pPr lvl="1"/>
            <a:r>
              <a:rPr lang="ja-JP" altLang="en-US" dirty="0"/>
              <a:t>必要</a:t>
            </a:r>
            <a:r>
              <a:rPr lang="ja-JP" altLang="en-US" dirty="0" smtClean="0"/>
              <a:t>な道具・使い方がわからない</a:t>
            </a:r>
            <a:endParaRPr lang="en-US" altLang="ja-JP" dirty="0" smtClean="0"/>
          </a:p>
          <a:p>
            <a:r>
              <a:rPr lang="ja-JP" altLang="en-US" dirty="0"/>
              <a:t>時間</a:t>
            </a:r>
            <a:r>
              <a:rPr lang="ja-JP" altLang="en-US" dirty="0" smtClean="0"/>
              <a:t>がない</a:t>
            </a:r>
            <a:endParaRPr lang="en-US" altLang="ja-JP" dirty="0" smtClean="0"/>
          </a:p>
          <a:p>
            <a:pPr lvl="1"/>
            <a:r>
              <a:rPr lang="ja-JP" altLang="en-US" dirty="0"/>
              <a:t>頻繁</a:t>
            </a:r>
            <a:r>
              <a:rPr lang="ja-JP" altLang="en-US" dirty="0" smtClean="0"/>
              <a:t>に</a:t>
            </a:r>
            <a:r>
              <a:rPr lang="ja-JP" altLang="en-US" dirty="0"/>
              <a:t>農作業</a:t>
            </a:r>
            <a:r>
              <a:rPr lang="ja-JP" altLang="en-US" dirty="0" smtClean="0"/>
              <a:t>する</a:t>
            </a:r>
            <a:r>
              <a:rPr lang="ja-JP" altLang="en-US" dirty="0"/>
              <a:t>時間</a:t>
            </a:r>
            <a:r>
              <a:rPr lang="ja-JP" altLang="en-US" dirty="0" smtClean="0"/>
              <a:t>がな</a:t>
            </a:r>
            <a:r>
              <a:rPr lang="ja-JP" altLang="en-US" dirty="0"/>
              <a:t>い</a:t>
            </a:r>
            <a:endParaRPr lang="en-US" dirty="0"/>
          </a:p>
        </p:txBody>
      </p:sp>
      <p:pic>
        <p:nvPicPr>
          <p:cNvPr id="6" name="コンテンツ プレースホルダー 5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4125" y="2560638"/>
            <a:ext cx="4413249" cy="3309936"/>
          </a:xfrm>
        </p:spPr>
      </p:pic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1779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u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 smtClean="0"/>
              <a:t>３つの</a:t>
            </a:r>
            <a:r>
              <a:rPr lang="en-US" altLang="ja-JP" dirty="0" smtClean="0"/>
              <a:t>”</a:t>
            </a:r>
            <a:r>
              <a:rPr lang="ja-JP" altLang="en-US" dirty="0" smtClean="0"/>
              <a:t>ない</a:t>
            </a:r>
            <a:r>
              <a:rPr lang="en-US" altLang="ja-JP" dirty="0" smtClean="0"/>
              <a:t>”</a:t>
            </a:r>
            <a:r>
              <a:rPr lang="ja-JP" altLang="en-US" dirty="0" smtClean="0"/>
              <a:t>の解決</a:t>
            </a:r>
            <a:endParaRPr lang="en-US" dirty="0"/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5</a:t>
            </a:fld>
            <a:endParaRPr lang="en-US" dirty="0"/>
          </a:p>
        </p:txBody>
      </p:sp>
      <p:grpSp>
        <p:nvGrpSpPr>
          <p:cNvPr id="12" name="グループ化 11"/>
          <p:cNvGrpSpPr/>
          <p:nvPr/>
        </p:nvGrpSpPr>
        <p:grpSpPr>
          <a:xfrm>
            <a:off x="1460310" y="2688609"/>
            <a:ext cx="9294125" cy="818866"/>
            <a:chOff x="1460310" y="2688609"/>
            <a:chExt cx="9294125" cy="818866"/>
          </a:xfrm>
        </p:grpSpPr>
        <p:sp>
          <p:nvSpPr>
            <p:cNvPr id="4" name="角丸四角形 3"/>
            <p:cNvSpPr/>
            <p:nvPr/>
          </p:nvSpPr>
          <p:spPr>
            <a:xfrm>
              <a:off x="1460310" y="2688609"/>
              <a:ext cx="2333768" cy="818866"/>
            </a:xfrm>
            <a:prstGeom prst="roundRect">
              <a:avLst>
                <a:gd name="adj" fmla="val 10001"/>
              </a:avLst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ja-JP" altLang="en-US" dirty="0" smtClean="0">
                  <a:solidFill>
                    <a:schemeClr val="accent2">
                      <a:lumMod val="75000"/>
                    </a:schemeClr>
                  </a:solidFill>
                </a:rPr>
                <a:t>場所</a:t>
              </a:r>
              <a:r>
                <a:rPr lang="ja-JP" altLang="en-US" dirty="0" smtClean="0"/>
                <a:t>がない</a:t>
              </a:r>
              <a:endParaRPr lang="en-US" dirty="0"/>
            </a:p>
          </p:txBody>
        </p:sp>
        <p:sp>
          <p:nvSpPr>
            <p:cNvPr id="5" name="右矢印 4"/>
            <p:cNvSpPr/>
            <p:nvPr/>
          </p:nvSpPr>
          <p:spPr>
            <a:xfrm>
              <a:off x="4162565" y="2797791"/>
              <a:ext cx="764275" cy="600502"/>
            </a:xfrm>
            <a:prstGeom prst="rightArrow">
              <a:avLst/>
            </a:prstGeom>
            <a:gradFill flip="none" rotWithShape="1">
              <a:gsLst>
                <a:gs pos="0">
                  <a:schemeClr val="accent2"/>
                </a:gs>
                <a:gs pos="50000">
                  <a:schemeClr val="accent2">
                    <a:lumMod val="60000"/>
                    <a:lumOff val="40000"/>
                  </a:schemeClr>
                </a:gs>
                <a:gs pos="100000">
                  <a:schemeClr val="accent2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角丸四角形 7"/>
            <p:cNvSpPr/>
            <p:nvPr/>
          </p:nvSpPr>
          <p:spPr>
            <a:xfrm>
              <a:off x="5295328" y="2688609"/>
              <a:ext cx="5459107" cy="818866"/>
            </a:xfrm>
            <a:prstGeom prst="roundRect">
              <a:avLst>
                <a:gd name="adj" fmla="val 10001"/>
              </a:avLst>
            </a:prstGeom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ja-JP" altLang="en-US" dirty="0" smtClean="0"/>
                <a:t>農園の貸与</a:t>
              </a:r>
              <a:endParaRPr lang="en-US" dirty="0"/>
            </a:p>
          </p:txBody>
        </p:sp>
      </p:grpSp>
      <p:grpSp>
        <p:nvGrpSpPr>
          <p:cNvPr id="13" name="グループ化 12"/>
          <p:cNvGrpSpPr/>
          <p:nvPr/>
        </p:nvGrpSpPr>
        <p:grpSpPr>
          <a:xfrm>
            <a:off x="1460310" y="3796269"/>
            <a:ext cx="9294125" cy="818866"/>
            <a:chOff x="1460310" y="2688609"/>
            <a:chExt cx="9294125" cy="818866"/>
          </a:xfrm>
        </p:grpSpPr>
        <p:sp>
          <p:nvSpPr>
            <p:cNvPr id="14" name="角丸四角形 13"/>
            <p:cNvSpPr/>
            <p:nvPr/>
          </p:nvSpPr>
          <p:spPr>
            <a:xfrm>
              <a:off x="1460310" y="2688609"/>
              <a:ext cx="2333768" cy="818866"/>
            </a:xfrm>
            <a:prstGeom prst="roundRect">
              <a:avLst>
                <a:gd name="adj" fmla="val 10001"/>
              </a:avLst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ja-JP" altLang="en-US" dirty="0">
                  <a:solidFill>
                    <a:schemeClr val="accent2">
                      <a:lumMod val="75000"/>
                    </a:schemeClr>
                  </a:solidFill>
                </a:rPr>
                <a:t>知識</a:t>
              </a:r>
              <a:r>
                <a:rPr lang="ja-JP" altLang="en-US" dirty="0" smtClean="0"/>
                <a:t>がない</a:t>
              </a:r>
              <a:endParaRPr lang="en-US" dirty="0"/>
            </a:p>
          </p:txBody>
        </p:sp>
        <p:sp>
          <p:nvSpPr>
            <p:cNvPr id="15" name="右矢印 14"/>
            <p:cNvSpPr/>
            <p:nvPr/>
          </p:nvSpPr>
          <p:spPr>
            <a:xfrm>
              <a:off x="4162565" y="2797791"/>
              <a:ext cx="764275" cy="600502"/>
            </a:xfrm>
            <a:prstGeom prst="rightArrow">
              <a:avLst/>
            </a:prstGeom>
            <a:gradFill flip="none" rotWithShape="1">
              <a:gsLst>
                <a:gs pos="0">
                  <a:schemeClr val="accent2"/>
                </a:gs>
                <a:gs pos="50000">
                  <a:schemeClr val="accent2">
                    <a:lumMod val="60000"/>
                    <a:lumOff val="40000"/>
                  </a:schemeClr>
                </a:gs>
                <a:gs pos="100000">
                  <a:schemeClr val="accent2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角丸四角形 15"/>
            <p:cNvSpPr/>
            <p:nvPr/>
          </p:nvSpPr>
          <p:spPr>
            <a:xfrm>
              <a:off x="5295328" y="2688609"/>
              <a:ext cx="5459107" cy="818866"/>
            </a:xfrm>
            <a:prstGeom prst="roundRect">
              <a:avLst>
                <a:gd name="adj" fmla="val 10001"/>
              </a:avLst>
            </a:prstGeom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ja-JP" altLang="en-US" dirty="0" smtClean="0"/>
                <a:t>講座の開催＆サポートスタッフ</a:t>
              </a:r>
              <a:endParaRPr lang="en-US" dirty="0"/>
            </a:p>
          </p:txBody>
        </p:sp>
      </p:grpSp>
      <p:grpSp>
        <p:nvGrpSpPr>
          <p:cNvPr id="21" name="グループ化 20"/>
          <p:cNvGrpSpPr/>
          <p:nvPr/>
        </p:nvGrpSpPr>
        <p:grpSpPr>
          <a:xfrm>
            <a:off x="1460310" y="4903928"/>
            <a:ext cx="9294125" cy="818866"/>
            <a:chOff x="1460310" y="2688609"/>
            <a:chExt cx="9294125" cy="818866"/>
          </a:xfrm>
        </p:grpSpPr>
        <p:sp>
          <p:nvSpPr>
            <p:cNvPr id="22" name="角丸四角形 21"/>
            <p:cNvSpPr/>
            <p:nvPr/>
          </p:nvSpPr>
          <p:spPr>
            <a:xfrm>
              <a:off x="1460310" y="2688609"/>
              <a:ext cx="2333768" cy="818866"/>
            </a:xfrm>
            <a:prstGeom prst="roundRect">
              <a:avLst>
                <a:gd name="adj" fmla="val 10001"/>
              </a:avLst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ja-JP" altLang="en-US" dirty="0" smtClean="0">
                  <a:solidFill>
                    <a:schemeClr val="accent2">
                      <a:lumMod val="75000"/>
                    </a:schemeClr>
                  </a:solidFill>
                </a:rPr>
                <a:t>時間</a:t>
              </a:r>
              <a:r>
                <a:rPr lang="ja-JP" altLang="en-US" dirty="0" smtClean="0"/>
                <a:t>がない</a:t>
              </a:r>
              <a:endParaRPr lang="en-US" dirty="0"/>
            </a:p>
          </p:txBody>
        </p:sp>
        <p:sp>
          <p:nvSpPr>
            <p:cNvPr id="23" name="右矢印 22"/>
            <p:cNvSpPr/>
            <p:nvPr/>
          </p:nvSpPr>
          <p:spPr>
            <a:xfrm>
              <a:off x="4162565" y="2797791"/>
              <a:ext cx="764275" cy="600502"/>
            </a:xfrm>
            <a:prstGeom prst="rightArrow">
              <a:avLst/>
            </a:prstGeom>
            <a:gradFill flip="none" rotWithShape="1">
              <a:gsLst>
                <a:gs pos="0">
                  <a:schemeClr val="accent2"/>
                </a:gs>
                <a:gs pos="50000">
                  <a:schemeClr val="accent2">
                    <a:lumMod val="60000"/>
                    <a:lumOff val="40000"/>
                  </a:schemeClr>
                </a:gs>
                <a:gs pos="100000">
                  <a:schemeClr val="accent2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角丸四角形 23"/>
            <p:cNvSpPr/>
            <p:nvPr/>
          </p:nvSpPr>
          <p:spPr>
            <a:xfrm>
              <a:off x="5295328" y="2688609"/>
              <a:ext cx="5459107" cy="818866"/>
            </a:xfrm>
            <a:prstGeom prst="roundRect">
              <a:avLst>
                <a:gd name="adj" fmla="val 10001"/>
              </a:avLst>
            </a:prstGeom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ja-JP" altLang="en-US" dirty="0" smtClean="0"/>
                <a:t>サポートスタッフ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7271560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u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ja-JP" altLang="en-US" dirty="0" smtClean="0"/>
              <a:t>「ふれあいファーム」の特長（</a:t>
            </a:r>
            <a:r>
              <a:rPr lang="en-US" altLang="ja-JP" dirty="0" smtClean="0"/>
              <a:t>1</a:t>
            </a:r>
            <a:r>
              <a:rPr lang="ja-JP" altLang="en-US" dirty="0" smtClean="0"/>
              <a:t>）</a:t>
            </a:r>
            <a:endParaRPr 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ja-JP" altLang="en-US" dirty="0" smtClean="0"/>
              <a:t>手ぶらで</a:t>
            </a:r>
            <a:r>
              <a:rPr lang="en-US" altLang="ja-JP" dirty="0" smtClean="0"/>
              <a:t>OK</a:t>
            </a:r>
          </a:p>
          <a:p>
            <a:pPr lvl="1"/>
            <a:r>
              <a:rPr lang="ja-JP" altLang="en-US" dirty="0" smtClean="0"/>
              <a:t>鍬・鎌・支柱などの道具の無料貸出</a:t>
            </a:r>
            <a:endParaRPr lang="en-US" altLang="ja-JP" dirty="0" smtClean="0"/>
          </a:p>
          <a:p>
            <a:pPr lvl="1"/>
            <a:r>
              <a:rPr lang="ja-JP" altLang="en-US" dirty="0" smtClean="0"/>
              <a:t>肥料・マルチ・防虫ネットなどの消耗品の販売</a:t>
            </a:r>
            <a:endParaRPr lang="en-US" altLang="ja-JP" dirty="0" smtClean="0"/>
          </a:p>
          <a:p>
            <a:r>
              <a:rPr lang="ja-JP" altLang="en-US" dirty="0" smtClean="0"/>
              <a:t>学べる農園</a:t>
            </a:r>
            <a:endParaRPr lang="en-US" altLang="ja-JP" dirty="0" smtClean="0"/>
          </a:p>
          <a:p>
            <a:pPr lvl="1"/>
            <a:r>
              <a:rPr lang="ja-JP" altLang="en-US" dirty="0" smtClean="0"/>
              <a:t>栽培方法や道具の使い方などの講座を随時開催</a:t>
            </a:r>
            <a:endParaRPr lang="en-US" altLang="ja-JP" dirty="0" smtClean="0"/>
          </a:p>
          <a:p>
            <a:pPr lvl="1"/>
            <a:r>
              <a:rPr lang="ja-JP" altLang="en-US" dirty="0" smtClean="0"/>
              <a:t>わからないときはいつでもスタッフがサポート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69714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u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ja-JP" altLang="en-US" dirty="0" smtClean="0"/>
              <a:t>「ふれあいファーム」の特長（</a:t>
            </a:r>
            <a:r>
              <a:rPr lang="en-US" altLang="ja-JP" dirty="0" smtClean="0"/>
              <a:t>2</a:t>
            </a:r>
            <a:r>
              <a:rPr lang="ja-JP" altLang="en-US" dirty="0" smtClean="0"/>
              <a:t>）</a:t>
            </a:r>
            <a:endParaRPr 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ja-JP" altLang="en-US" dirty="0" smtClean="0"/>
              <a:t>作業の委託</a:t>
            </a:r>
            <a:r>
              <a:rPr lang="en-US" altLang="ja-JP" dirty="0" smtClean="0"/>
              <a:t>OK</a:t>
            </a:r>
          </a:p>
          <a:p>
            <a:pPr lvl="1"/>
            <a:r>
              <a:rPr lang="ja-JP" altLang="en-US" dirty="0" smtClean="0"/>
              <a:t>水やり・除草などの作業の委託可能（有料）</a:t>
            </a:r>
            <a:endParaRPr lang="en-US" altLang="ja-JP" dirty="0" smtClean="0"/>
          </a:p>
          <a:p>
            <a:r>
              <a:rPr lang="ja-JP" altLang="en-US" dirty="0" smtClean="0"/>
              <a:t>充実した施設</a:t>
            </a:r>
            <a:endParaRPr lang="en-US" altLang="ja-JP" dirty="0" smtClean="0"/>
          </a:p>
          <a:p>
            <a:pPr lvl="1"/>
            <a:r>
              <a:rPr lang="ja-JP" altLang="en-US" dirty="0" smtClean="0"/>
              <a:t>水洗トイレ</a:t>
            </a:r>
            <a:endParaRPr lang="en-US" altLang="ja-JP" dirty="0" smtClean="0"/>
          </a:p>
          <a:p>
            <a:pPr lvl="1"/>
            <a:r>
              <a:rPr lang="ja-JP" altLang="en-US" dirty="0" smtClean="0"/>
              <a:t>洗い場</a:t>
            </a:r>
            <a:endParaRPr lang="en-US" altLang="ja-JP" dirty="0" smtClean="0"/>
          </a:p>
          <a:p>
            <a:pPr lvl="1"/>
            <a:r>
              <a:rPr lang="ja-JP" altLang="en-US" dirty="0" smtClean="0"/>
              <a:t>調理場</a:t>
            </a:r>
            <a:endParaRPr lang="en-US" altLang="ja-JP" dirty="0" smtClean="0"/>
          </a:p>
          <a:p>
            <a:pPr lvl="1"/>
            <a:r>
              <a:rPr lang="ja-JP" altLang="en-US" dirty="0" smtClean="0"/>
              <a:t>休憩所　など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0744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u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 smtClean="0"/>
              <a:t>プラン</a:t>
            </a:r>
            <a:endParaRPr lang="en-US" dirty="0"/>
          </a:p>
        </p:txBody>
      </p:sp>
      <p:graphicFrame>
        <p:nvGraphicFramePr>
          <p:cNvPr id="5" name="コンテンツ プレースホルダー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48466005"/>
              </p:ext>
            </p:extLst>
          </p:nvPr>
        </p:nvGraphicFramePr>
        <p:xfrm>
          <a:off x="1295400" y="2557463"/>
          <a:ext cx="9601200" cy="2900364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2400300">
                  <a:extLst>
                    <a:ext uri="{9D8B030D-6E8A-4147-A177-3AD203B41FA5}">
                      <a16:colId xmlns:a16="http://schemas.microsoft.com/office/drawing/2014/main" val="1353416492"/>
                    </a:ext>
                  </a:extLst>
                </a:gridCol>
                <a:gridCol w="2400300">
                  <a:extLst>
                    <a:ext uri="{9D8B030D-6E8A-4147-A177-3AD203B41FA5}">
                      <a16:colId xmlns:a16="http://schemas.microsoft.com/office/drawing/2014/main" val="2129000847"/>
                    </a:ext>
                  </a:extLst>
                </a:gridCol>
                <a:gridCol w="2400300">
                  <a:extLst>
                    <a:ext uri="{9D8B030D-6E8A-4147-A177-3AD203B41FA5}">
                      <a16:colId xmlns:a16="http://schemas.microsoft.com/office/drawing/2014/main" val="284149162"/>
                    </a:ext>
                  </a:extLst>
                </a:gridCol>
                <a:gridCol w="2400300">
                  <a:extLst>
                    <a:ext uri="{9D8B030D-6E8A-4147-A177-3AD203B41FA5}">
                      <a16:colId xmlns:a16="http://schemas.microsoft.com/office/drawing/2014/main" val="3421344663"/>
                    </a:ext>
                  </a:extLst>
                </a:gridCol>
              </a:tblGrid>
              <a:tr h="725091">
                <a:tc>
                  <a:txBody>
                    <a:bodyPr/>
                    <a:lstStyle/>
                    <a:p>
                      <a:pPr algn="ctr"/>
                      <a:r>
                        <a:rPr lang="ja-JP" altLang="en-US" dirty="0" smtClean="0"/>
                        <a:t>プラン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ja-JP" altLang="en-US" dirty="0" smtClean="0"/>
                        <a:t>面積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ja-JP" altLang="en-US" dirty="0" smtClean="0"/>
                        <a:t>講座・サポート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ja-JP" altLang="en-US" dirty="0" smtClean="0"/>
                        <a:t>料金（月額）</a:t>
                      </a:r>
                      <a:endParaRPr lang="en-US" altLang="ja-JP" dirty="0" smtClean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579664480"/>
                  </a:ext>
                </a:extLst>
              </a:tr>
              <a:tr h="725091">
                <a:tc>
                  <a:txBody>
                    <a:bodyPr/>
                    <a:lstStyle/>
                    <a:p>
                      <a:pPr algn="ctr"/>
                      <a:r>
                        <a:rPr lang="en-US" altLang="ja-JP" dirty="0" smtClean="0"/>
                        <a:t>A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ja-JP" dirty="0" smtClean="0"/>
                        <a:t>16</a:t>
                      </a:r>
                      <a:r>
                        <a:rPr lang="ja-JP" altLang="en-US" dirty="0" smtClean="0"/>
                        <a:t>㎡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ja-JP" altLang="en-US" dirty="0" smtClean="0"/>
                        <a:t>○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ja-JP" dirty="0" smtClean="0"/>
                        <a:t>7,000</a:t>
                      </a:r>
                      <a:r>
                        <a:rPr lang="ja-JP" altLang="en-US" dirty="0" smtClean="0"/>
                        <a:t>円</a:t>
                      </a:r>
                      <a:endParaRPr 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17408707"/>
                  </a:ext>
                </a:extLst>
              </a:tr>
              <a:tr h="725091">
                <a:tc>
                  <a:txBody>
                    <a:bodyPr/>
                    <a:lstStyle/>
                    <a:p>
                      <a:pPr algn="ctr"/>
                      <a:r>
                        <a:rPr lang="en-US" altLang="ja-JP" dirty="0" smtClean="0"/>
                        <a:t>B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dirty="0" smtClean="0"/>
                        <a:t>36</a:t>
                      </a:r>
                      <a:r>
                        <a:rPr lang="ja-JP" altLang="en-US" dirty="0" smtClean="0"/>
                        <a:t>㎡</a:t>
                      </a:r>
                      <a:endParaRPr lang="en-US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ja-JP" altLang="en-US" dirty="0" smtClean="0"/>
                        <a:t>○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ja-JP" dirty="0" smtClean="0"/>
                        <a:t>10,000</a:t>
                      </a:r>
                      <a:r>
                        <a:rPr lang="ja-JP" altLang="en-US" dirty="0" smtClean="0"/>
                        <a:t>円</a:t>
                      </a:r>
                      <a:endParaRPr 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541966649"/>
                  </a:ext>
                </a:extLst>
              </a:tr>
              <a:tr h="725091">
                <a:tc>
                  <a:txBody>
                    <a:bodyPr/>
                    <a:lstStyle/>
                    <a:p>
                      <a:pPr algn="ctr"/>
                      <a:r>
                        <a:rPr lang="en-US" altLang="ja-JP" dirty="0" smtClean="0"/>
                        <a:t>C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dirty="0" smtClean="0"/>
                        <a:t>36</a:t>
                      </a:r>
                      <a:r>
                        <a:rPr lang="ja-JP" altLang="en-US" dirty="0" smtClean="0"/>
                        <a:t>㎡</a:t>
                      </a:r>
                      <a:endParaRPr lang="en-US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ja-JP" dirty="0" smtClean="0"/>
                        <a:t>×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ja-JP" dirty="0" smtClean="0"/>
                        <a:t>3,000</a:t>
                      </a:r>
                      <a:r>
                        <a:rPr lang="ja-JP" altLang="en-US" dirty="0" smtClean="0"/>
                        <a:t>円</a:t>
                      </a:r>
                      <a:endParaRPr 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689723924"/>
                  </a:ext>
                </a:extLst>
              </a:tr>
            </a:tbl>
          </a:graphicData>
        </a:graphic>
      </p:graphicFrame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8</a:t>
            </a:fld>
            <a:endParaRPr lang="en-US" dirty="0"/>
          </a:p>
        </p:txBody>
      </p:sp>
      <p:sp>
        <p:nvSpPr>
          <p:cNvPr id="6" name="テキスト ボックス 5"/>
          <p:cNvSpPr txBox="1"/>
          <p:nvPr/>
        </p:nvSpPr>
        <p:spPr>
          <a:xfrm>
            <a:off x="1199864" y="5599668"/>
            <a:ext cx="189186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400" dirty="0" smtClean="0"/>
              <a:t>※</a:t>
            </a:r>
            <a:r>
              <a:rPr lang="ja-JP" altLang="en-US" sz="1400" dirty="0" smtClean="0"/>
              <a:t>契約は</a:t>
            </a:r>
            <a:r>
              <a:rPr lang="en-US" altLang="ja-JP" sz="1400" dirty="0" smtClean="0"/>
              <a:t>1</a:t>
            </a:r>
            <a:r>
              <a:rPr lang="ja-JP" altLang="en-US" sz="1400" dirty="0" smtClean="0"/>
              <a:t>年ごとです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831582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u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build="p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オーガニック">
  <a:themeElements>
    <a:clrScheme name="オーガニック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B15E28"/>
      </a:accent1>
      <a:accent2>
        <a:srgbClr val="B13228"/>
      </a:accent2>
      <a:accent3>
        <a:srgbClr val="8B7B56"/>
      </a:accent3>
      <a:accent4>
        <a:srgbClr val="E09C41"/>
      </a:accent4>
      <a:accent5>
        <a:srgbClr val="9EAE51"/>
      </a:accent5>
      <a:accent6>
        <a:srgbClr val="6E7355"/>
      </a:accent6>
      <a:hlink>
        <a:srgbClr val="D37A21"/>
      </a:hlink>
      <a:folHlink>
        <a:srgbClr val="CA8F55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オーガニック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039A4B3-0617-4CFC-B614-27363ECC28AC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8880</TotalTime>
  <Words>332</Words>
  <Application>Microsoft Office PowerPoint</Application>
  <PresentationFormat>ワイド画面</PresentationFormat>
  <Paragraphs>79</Paragraphs>
  <Slides>8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8</vt:i4>
      </vt:variant>
    </vt:vector>
  </HeadingPairs>
  <TitlesOfParts>
    <vt:vector size="13" baseType="lpstr">
      <vt:lpstr>メイリオ</vt:lpstr>
      <vt:lpstr>游ゴシック</vt:lpstr>
      <vt:lpstr>Arial</vt:lpstr>
      <vt:lpstr>Calibri</vt:lpstr>
      <vt:lpstr>オーガニック</vt:lpstr>
      <vt:lpstr>ふれあいファーム 企画案</vt:lpstr>
      <vt:lpstr>企画背景</vt:lpstr>
      <vt:lpstr>「家庭菜園をやりたいですか？」</vt:lpstr>
      <vt:lpstr>「家庭菜園をやらないのはなぜですか？」</vt:lpstr>
      <vt:lpstr>３つの”ない”の解決</vt:lpstr>
      <vt:lpstr>「ふれあいファーム」の特長（1）</vt:lpstr>
      <vt:lpstr>「ふれあいファーム」の特長（2）</vt:lpstr>
      <vt:lpstr>プラン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ふれあいファーム企画案</dc:title>
  <dc:creator>Taro Gihyo</dc:creator>
  <cp:lastModifiedBy>Taro Gihyo</cp:lastModifiedBy>
  <cp:revision>20</cp:revision>
  <dcterms:created xsi:type="dcterms:W3CDTF">2015-10-08T01:42:20Z</dcterms:created>
  <dcterms:modified xsi:type="dcterms:W3CDTF">2015-11-09T01:21:39Z</dcterms:modified>
</cp:coreProperties>
</file>