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第1四半期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hade val="58000"/>
                    <a:tint val="65000"/>
                    <a:lumMod val="110000"/>
                  </a:schemeClr>
                </a:gs>
                <a:gs pos="88000">
                  <a:schemeClr val="accent1">
                    <a:shade val="58000"/>
                    <a:tint val="90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accent1">
                  <a:shade val="58000"/>
                  <a:shade val="95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Sheet1!$A$2:$A$4</c:f>
              <c:numCache>
                <c:formatCode>General</c:formatCode>
                <c:ptCount val="3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</c:numCache>
            </c:numRef>
          </c:cat>
          <c:val>
            <c:numRef>
              <c:f>Sheet1!$B$2:$B$4</c:f>
              <c:numCache>
                <c:formatCode>General</c:formatCode>
                <c:ptCount val="3"/>
                <c:pt idx="0">
                  <c:v>353</c:v>
                </c:pt>
                <c:pt idx="1">
                  <c:v>391</c:v>
                </c:pt>
                <c:pt idx="2">
                  <c:v>429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4BF-43E4-9277-96CC10F420E5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第2四半期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hade val="86000"/>
                    <a:tint val="65000"/>
                    <a:lumMod val="110000"/>
                  </a:schemeClr>
                </a:gs>
                <a:gs pos="88000">
                  <a:schemeClr val="accent1">
                    <a:shade val="86000"/>
                    <a:tint val="90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accent1">
                  <a:shade val="86000"/>
                  <a:shade val="95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Sheet1!$A$2:$A$4</c:f>
              <c:numCache>
                <c:formatCode>General</c:formatCode>
                <c:ptCount val="3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</c:numCache>
            </c:numRef>
          </c:cat>
          <c:val>
            <c:numRef>
              <c:f>Sheet1!$C$2:$C$4</c:f>
              <c:numCache>
                <c:formatCode>General</c:formatCode>
                <c:ptCount val="3"/>
                <c:pt idx="0">
                  <c:v>322</c:v>
                </c:pt>
                <c:pt idx="1">
                  <c:v>438</c:v>
                </c:pt>
                <c:pt idx="2">
                  <c:v>410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4BF-43E4-9277-96CC10F420E5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第3四半期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tint val="86000"/>
                    <a:tint val="65000"/>
                    <a:lumMod val="110000"/>
                  </a:schemeClr>
                </a:gs>
                <a:gs pos="88000">
                  <a:schemeClr val="accent1">
                    <a:tint val="86000"/>
                    <a:tint val="90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accent1">
                  <a:tint val="86000"/>
                  <a:shade val="95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Sheet1!$A$2:$A$4</c:f>
              <c:numCache>
                <c:formatCode>General</c:formatCode>
                <c:ptCount val="3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</c:numCache>
            </c:numRef>
          </c:cat>
          <c:val>
            <c:numRef>
              <c:f>Sheet1!$D$2:$D$4</c:f>
              <c:numCache>
                <c:formatCode>General</c:formatCode>
                <c:ptCount val="3"/>
                <c:pt idx="0">
                  <c:v>402</c:v>
                </c:pt>
                <c:pt idx="1">
                  <c:v>399</c:v>
                </c:pt>
                <c:pt idx="2">
                  <c:v>458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A4BF-43E4-9277-96CC10F420E5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第4四半期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tint val="58000"/>
                    <a:tint val="65000"/>
                    <a:lumMod val="110000"/>
                  </a:schemeClr>
                </a:gs>
                <a:gs pos="88000">
                  <a:schemeClr val="accent1">
                    <a:tint val="58000"/>
                    <a:tint val="90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accent1">
                  <a:tint val="58000"/>
                  <a:shade val="95000"/>
                </a:schemeClr>
              </a:solidFill>
              <a:round/>
            </a:ln>
            <a:effectLst/>
          </c:spPr>
          <c:invertIfNegative val="0"/>
          <c:dPt>
            <c:idx val="2"/>
            <c:invertIfNegative val="0"/>
            <c:bubble3D val="0"/>
            <c:spPr>
              <a:solidFill>
                <a:schemeClr val="accent3"/>
              </a:solidFill>
              <a:ln w="9525" cap="flat" cmpd="sng" algn="ctr">
                <a:solidFill>
                  <a:schemeClr val="accent1">
                    <a:tint val="58000"/>
                    <a:shade val="95000"/>
                  </a:schemeClr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0-26AC-439D-ADA0-7B916AD1E1D3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Sheet1!$A$2:$A$4</c:f>
              <c:numCache>
                <c:formatCode>General</c:formatCode>
                <c:ptCount val="3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</c:numCache>
            </c:numRef>
          </c:cat>
          <c:val>
            <c:numRef>
              <c:f>Sheet1!$E$2:$E$4</c:f>
              <c:numCache>
                <c:formatCode>General</c:formatCode>
                <c:ptCount val="3"/>
                <c:pt idx="0">
                  <c:v>429</c:v>
                </c:pt>
                <c:pt idx="1">
                  <c:v>378</c:v>
                </c:pt>
                <c:pt idx="2">
                  <c:v>489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A4BF-43E4-9277-96CC10F420E5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overlap val="-24"/>
        <c:axId val="362263056"/>
        <c:axId val="362261088"/>
      </c:barChart>
      <c:catAx>
        <c:axId val="3622630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62261088"/>
        <c:crosses val="autoZero"/>
        <c:auto val="1"/>
        <c:lblAlgn val="ctr"/>
        <c:lblOffset val="100"/>
        <c:noMultiLvlLbl val="0"/>
      </c:catAx>
      <c:valAx>
        <c:axId val="36226108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97" b="0" i="0" u="none" strike="noStrike" kern="1200" cap="all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ja-JP"/>
                  <a:t>売上高（単位：百万円）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97" b="0" i="0" u="none" strike="noStrike" kern="1200" cap="all" baseline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6226305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" id="14">
  <a:schemeClr val="accent1"/>
</cs:colorStyle>
</file>

<file path=ppt/charts/style1.xml><?xml version="1.0" encoding="utf-8"?>
<cs:chartStyle xmlns:cs="http://schemas.microsoft.com/office/drawing/2012/chartStyle" xmlns:a="http://schemas.openxmlformats.org/drawingml/2006/main" id="206">
  <cs:axisTitle>
    <cs:lnRef idx="0"/>
    <cs:fillRef idx="0"/>
    <cs:effectRef idx="0"/>
    <cs:fontRef idx="minor">
      <a:schemeClr val="tx1">
        <a:lumMod val="50000"/>
        <a:lumOff val="50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>
  <cs:dataPoint3D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3D>
  <cs:dataPointLine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158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Marker>
  <cs:dataPointMarkerLayout symbol="circle" size="4"/>
  <cs:dataPointWirefram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50000"/>
        <a:lumOff val="50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1862" kern="1200" cap="none" spc="20" baseline="0"/>
  </cs:title>
  <cs:trendlin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D48D2-06F4-4E37-AAA1-A830890516DE}" type="datetimeFigureOut">
              <a:rPr kumimoji="1" lang="ja-JP" altLang="en-US" smtClean="0"/>
              <a:t>2019/5/20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6C24F-784A-4FE2-9590-86527FA464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220883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D48D2-06F4-4E37-AAA1-A830890516DE}" type="datetimeFigureOut">
              <a:rPr kumimoji="1" lang="ja-JP" altLang="en-US" smtClean="0"/>
              <a:t>2019/5/20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6C24F-784A-4FE2-9590-86527FA464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190410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D48D2-06F4-4E37-AAA1-A830890516DE}" type="datetimeFigureOut">
              <a:rPr kumimoji="1" lang="ja-JP" altLang="en-US" smtClean="0"/>
              <a:t>2019/5/20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6C24F-784A-4FE2-9590-86527FA4641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3073466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D48D2-06F4-4E37-AAA1-A830890516DE}" type="datetimeFigureOut">
              <a:rPr kumimoji="1" lang="ja-JP" altLang="en-US" smtClean="0"/>
              <a:t>2019/5/20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6C24F-784A-4FE2-9590-86527FA464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2180181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D48D2-06F4-4E37-AAA1-A830890516DE}" type="datetimeFigureOut">
              <a:rPr kumimoji="1" lang="ja-JP" altLang="en-US" smtClean="0"/>
              <a:t>2019/5/20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6C24F-784A-4FE2-9590-86527FA4641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7408871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D48D2-06F4-4E37-AAA1-A830890516DE}" type="datetimeFigureOut">
              <a:rPr kumimoji="1" lang="ja-JP" altLang="en-US" smtClean="0"/>
              <a:t>2019/5/20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6C24F-784A-4FE2-9590-86527FA464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820650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D48D2-06F4-4E37-AAA1-A830890516DE}" type="datetimeFigureOut">
              <a:rPr kumimoji="1" lang="ja-JP" altLang="en-US" smtClean="0"/>
              <a:t>2019/5/20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6C24F-784A-4FE2-9590-86527FA464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5811913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D48D2-06F4-4E37-AAA1-A830890516DE}" type="datetimeFigureOut">
              <a:rPr kumimoji="1" lang="ja-JP" altLang="en-US" smtClean="0"/>
              <a:t>2019/5/20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6C24F-784A-4FE2-9590-86527FA464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05473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D48D2-06F4-4E37-AAA1-A830890516DE}" type="datetimeFigureOut">
              <a:rPr kumimoji="1" lang="ja-JP" altLang="en-US" smtClean="0"/>
              <a:t>2019/5/20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6C24F-784A-4FE2-9590-86527FA464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907995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D48D2-06F4-4E37-AAA1-A830890516DE}" type="datetimeFigureOut">
              <a:rPr kumimoji="1" lang="ja-JP" altLang="en-US" smtClean="0"/>
              <a:t>2019/5/20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6C24F-784A-4FE2-9590-86527FA464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639229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D48D2-06F4-4E37-AAA1-A830890516DE}" type="datetimeFigureOut">
              <a:rPr kumimoji="1" lang="ja-JP" altLang="en-US" smtClean="0"/>
              <a:t>2019/5/20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6C24F-784A-4FE2-9590-86527FA464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518621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D48D2-06F4-4E37-AAA1-A830890516DE}" type="datetimeFigureOut">
              <a:rPr kumimoji="1" lang="ja-JP" altLang="en-US" smtClean="0"/>
              <a:t>2019/5/20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6C24F-784A-4FE2-9590-86527FA464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58077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D48D2-06F4-4E37-AAA1-A830890516DE}" type="datetimeFigureOut">
              <a:rPr kumimoji="1" lang="ja-JP" altLang="en-US" smtClean="0"/>
              <a:t>2019/5/20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6C24F-784A-4FE2-9590-86527FA464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278114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D48D2-06F4-4E37-AAA1-A830890516DE}" type="datetimeFigureOut">
              <a:rPr kumimoji="1" lang="ja-JP" altLang="en-US" smtClean="0"/>
              <a:t>2019/5/20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6C24F-784A-4FE2-9590-86527FA464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197454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D48D2-06F4-4E37-AAA1-A830890516DE}" type="datetimeFigureOut">
              <a:rPr kumimoji="1" lang="ja-JP" altLang="en-US" smtClean="0"/>
              <a:t>2019/5/20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6C24F-784A-4FE2-9590-86527FA464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195461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D48D2-06F4-4E37-AAA1-A830890516DE}" type="datetimeFigureOut">
              <a:rPr kumimoji="1" lang="ja-JP" altLang="en-US" smtClean="0"/>
              <a:t>2019/5/20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6C24F-784A-4FE2-9590-86527FA464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696889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DD48D2-06F4-4E37-AAA1-A830890516DE}" type="datetimeFigureOut">
              <a:rPr kumimoji="1" lang="ja-JP" altLang="en-US" smtClean="0"/>
              <a:t>2019/5/20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1E76C24F-784A-4FE2-9590-86527FA464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8633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>
            <a:extLst>
              <a:ext uri="{FF2B5EF4-FFF2-40B4-BE49-F238E27FC236}">
                <a16:creationId xmlns:a16="http://schemas.microsoft.com/office/drawing/2014/main" id="{FC3C57EC-16B0-4AB2-B268-70B6BA0E03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売上高推移</a:t>
            </a:r>
          </a:p>
        </p:txBody>
      </p:sp>
      <p:graphicFrame>
        <p:nvGraphicFramePr>
          <p:cNvPr id="8" name="コンテンツ プレースホルダー 7">
            <a:extLst>
              <a:ext uri="{FF2B5EF4-FFF2-40B4-BE49-F238E27FC236}">
                <a16:creationId xmlns:a16="http://schemas.microsoft.com/office/drawing/2014/main" id="{CCD8FEA8-3EE5-4215-98D6-E5FD2D95019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11366713"/>
              </p:ext>
            </p:extLst>
          </p:nvPr>
        </p:nvGraphicFramePr>
        <p:xfrm>
          <a:off x="677863" y="2160588"/>
          <a:ext cx="8596312" cy="3881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998176612"/>
      </p:ext>
    </p:extLst>
  </p:cSld>
  <p:clrMapOvr>
    <a:masterClrMapping/>
  </p:clrMapOvr>
</p:sld>
</file>

<file path=ppt/theme/theme1.xml><?xml version="1.0" encoding="utf-8"?>
<a:theme xmlns:a="http://schemas.openxmlformats.org/drawingml/2006/main" name="ファセット">
  <a:themeElements>
    <a:clrScheme name="ファセット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ファセット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ファセッ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54</TotalTime>
  <Words>8</Words>
  <Application>Microsoft Office PowerPoint</Application>
  <PresentationFormat>ワイド画面</PresentationFormat>
  <Paragraphs>2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Trebuchet MS</vt:lpstr>
      <vt:lpstr>Wingdings 3</vt:lpstr>
      <vt:lpstr>ファセット</vt:lpstr>
      <vt:lpstr>売上高推移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売上高推移</dc:title>
  <dc:creator>Gihyo Taro</dc:creator>
  <cp:lastModifiedBy>Gihyo Taro</cp:lastModifiedBy>
  <cp:revision>4</cp:revision>
  <dcterms:created xsi:type="dcterms:W3CDTF">2019-05-19T23:21:45Z</dcterms:created>
  <dcterms:modified xsi:type="dcterms:W3CDTF">2019-05-20T00:19:17Z</dcterms:modified>
</cp:coreProperties>
</file>