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7"/>
  </p:notesMasterIdLst>
  <p:sldIdLst>
    <p:sldId id="256" r:id="rId2"/>
    <p:sldId id="257" r:id="rId3"/>
    <p:sldId id="261" r:id="rId4"/>
    <p:sldId id="258" r:id="rId5"/>
    <p:sldId id="260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14B95D4-87B2-4BEE-A658-D3AB89AB4A27}" type="datetimeFigureOut">
              <a:rPr kumimoji="1" lang="ja-JP" altLang="en-US" smtClean="0"/>
              <a:t>2019/6/5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F18349-3762-4355-A313-FB2AA2B1AA3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456030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17779" y="802298"/>
            <a:ext cx="8637073" cy="2541431"/>
          </a:xfrm>
        </p:spPr>
        <p:txBody>
          <a:bodyPr bIns="0" anchor="b">
            <a:normAutofit/>
          </a:bodyPr>
          <a:lstStyle>
            <a:lvl1pPr algn="l">
              <a:defRPr sz="6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17780" y="3531204"/>
            <a:ext cx="8637072" cy="977621"/>
          </a:xfrm>
        </p:spPr>
        <p:txBody>
          <a:bodyPr tIns="91440" bIns="91440">
            <a:normAutofit/>
          </a:bodyPr>
          <a:lstStyle>
            <a:lvl1pPr marL="0" indent="0" algn="l">
              <a:buNone/>
              <a:defRPr sz="1800" b="0" cap="all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8DB61C-87CC-4871-A3DB-E154E46C220C}" type="datetime5">
              <a:rPr lang="ja-JP" altLang="en-US" smtClean="0"/>
              <a:t>2019/06/05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16500" y="329307"/>
            <a:ext cx="4973915" cy="309201"/>
          </a:xfrm>
        </p:spPr>
        <p:txBody>
          <a:bodyPr/>
          <a:lstStyle/>
          <a:p>
            <a:r>
              <a:rPr lang="en-US"/>
              <a:t>(C)Degital School, Inc.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37664" y="798973"/>
            <a:ext cx="811019" cy="503578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417780" y="3528542"/>
            <a:ext cx="863707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Single"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FAD4D-9ED0-4D10-B2FC-5273EBCCD434}" type="datetime5">
              <a:rPr lang="ja-JP" altLang="en-US" smtClean="0"/>
              <a:t>2019/06/05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(C)Degital School, Inc.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26" name="Straight Connector 25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Single"/>
      </p:transition>
    </mc:Choice>
    <mc:Fallback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39111" y="798973"/>
            <a:ext cx="1615742" cy="465988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44672" y="798973"/>
            <a:ext cx="7828830" cy="4659889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49D94C-5DC4-4861-85EA-F0291F261791}" type="datetime5">
              <a:rPr lang="ja-JP" altLang="en-US" smtClean="0"/>
              <a:t>2019/06/05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(C)Degital School, Inc.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9439111" y="798973"/>
            <a:ext cx="0" cy="4659889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Single"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22DA0-E85E-4945-B379-31ED356E691B}" type="datetime5">
              <a:rPr lang="ja-JP" altLang="en-US" smtClean="0"/>
              <a:t>2019/06/05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(C)Degital School, Inc.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33" name="Straight Connector 32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Single"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4239" y="1756130"/>
            <a:ext cx="8643154" cy="1887950"/>
          </a:xfrm>
        </p:spPr>
        <p:txBody>
          <a:bodyPr anchor="b">
            <a:normAutofit/>
          </a:bodyPr>
          <a:lstStyle>
            <a:lvl1pPr algn="l">
              <a:defRPr sz="3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4239" y="3806195"/>
            <a:ext cx="8630446" cy="1012929"/>
          </a:xfrm>
        </p:spPr>
        <p:txBody>
          <a:bodyPr tIns="91440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1F5903-F41F-4ACE-959E-B53F34C908B3}" type="datetime5">
              <a:rPr lang="ja-JP" altLang="en-US" smtClean="0"/>
              <a:t>2019/06/05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(C)Degital School, Inc.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454239" y="3804985"/>
            <a:ext cx="8630446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Single"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9217" y="804889"/>
            <a:ext cx="9605635" cy="105930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47331" y="2010878"/>
            <a:ext cx="4645152" cy="344859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13771" y="2017343"/>
            <a:ext cx="4645152" cy="344152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50DAD-6782-42E9-AD45-DF41DF04F892}" type="datetime5">
              <a:rPr lang="ja-JP" altLang="en-US" smtClean="0"/>
              <a:t>2019/06/05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(C)Degital School, Inc.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35" name="Straight Connector 3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Single"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191" y="804163"/>
            <a:ext cx="9607661" cy="105631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191" y="2019549"/>
            <a:ext cx="4645152" cy="80194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47191" y="2824269"/>
            <a:ext cx="4645152" cy="264445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12362" y="2023003"/>
            <a:ext cx="4645152" cy="80223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12362" y="2821491"/>
            <a:ext cx="4645152" cy="2637371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8E3FDC-7D53-41D1-8EE4-7EBB91AA42DA}" type="datetime5">
              <a:rPr lang="ja-JP" altLang="en-US" smtClean="0"/>
              <a:t>2019/06/05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(C)Degital School, Inc.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29" name="Straight Connector 28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Single"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80993F-2068-4D42-9BFA-1FE64380ED72}" type="datetime5">
              <a:rPr lang="ja-JP" altLang="en-US" smtClean="0"/>
              <a:t>2019/06/05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(C)Degital School, Inc.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25" name="Straight Connector 2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Single"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1C4145-8C9A-49A1-972D-AD83F4999A7A}" type="datetime5">
              <a:rPr lang="ja-JP" altLang="en-US" smtClean="0"/>
              <a:t>2019/06/05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(C)Degital School, Inc.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Single"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671" y="798973"/>
            <a:ext cx="3273099" cy="2247117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43714" y="798974"/>
            <a:ext cx="6012470" cy="4658826"/>
          </a:xfrm>
        </p:spPr>
        <p:txBody>
          <a:bodyPr anchor="ctr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44671" y="3205491"/>
            <a:ext cx="3275013" cy="2248181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D4E133-8C44-4193-A3BF-3391CE3F5EDF}" type="datetime5">
              <a:rPr lang="ja-JP" altLang="en-US" smtClean="0"/>
              <a:t>2019/06/05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(C)Degital School, Inc.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17" name="Straight Connector 16"/>
          <p:cNvCxnSpPr/>
          <p:nvPr/>
        </p:nvCxnSpPr>
        <p:spPr>
          <a:xfrm>
            <a:off x="1448280" y="3205491"/>
            <a:ext cx="3269490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Single"/>
      </p:transition>
    </mc:Choice>
    <mc:Fallback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7477387" y="482170"/>
            <a:ext cx="4074533" cy="5149101"/>
            <a:chOff x="7477387" y="482170"/>
            <a:chExt cx="4074533" cy="5149101"/>
          </a:xfrm>
        </p:grpSpPr>
        <p:sp>
          <p:nvSpPr>
            <p:cNvPr id="18" name="Rectangle 17"/>
            <p:cNvSpPr/>
            <p:nvPr/>
          </p:nvSpPr>
          <p:spPr bwMode="black">
            <a:xfrm>
              <a:off x="7477387" y="482170"/>
              <a:ext cx="4074533" cy="5149101"/>
            </a:xfrm>
            <a:prstGeom prst="rect">
              <a:avLst/>
            </a:prstGeom>
            <a:gradFill>
              <a:gsLst>
                <a:gs pos="0">
                  <a:srgbClr val="000001"/>
                </a:gs>
                <a:gs pos="100000">
                  <a:srgbClr val="191919"/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 bwMode="blackWhite">
            <a:xfrm>
              <a:off x="7790446" y="812506"/>
              <a:ext cx="3450289" cy="4466452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1206" y="1129513"/>
            <a:ext cx="5532328" cy="1830584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124389" y="1122542"/>
            <a:ext cx="2791171" cy="3866327"/>
          </a:xfrm>
          <a:solidFill>
            <a:schemeClr val="bg1">
              <a:lumMod val="8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50329" y="3145992"/>
            <a:ext cx="5524404" cy="2003742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447382" y="5469856"/>
            <a:ext cx="5527351" cy="320123"/>
          </a:xfrm>
        </p:spPr>
        <p:txBody>
          <a:bodyPr/>
          <a:lstStyle>
            <a:lvl1pPr algn="l">
              <a:defRPr/>
            </a:lvl1pPr>
          </a:lstStyle>
          <a:p>
            <a:fld id="{B654D879-8EB4-4BDB-9CEC-993A60B42F9A}" type="datetime5">
              <a:rPr lang="ja-JP" altLang="en-US" smtClean="0"/>
              <a:t>2019/06/05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447382" y="318640"/>
            <a:ext cx="5541004" cy="320931"/>
          </a:xfrm>
        </p:spPr>
        <p:txBody>
          <a:bodyPr/>
          <a:lstStyle/>
          <a:p>
            <a:r>
              <a:rPr lang="en-US"/>
              <a:t>(C)Degital School, Inc.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31" name="Straight Connector 30"/>
          <p:cNvCxnSpPr/>
          <p:nvPr/>
        </p:nvCxnSpPr>
        <p:spPr>
          <a:xfrm>
            <a:off x="1447382" y="3143605"/>
            <a:ext cx="5527351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Single"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2019476"/>
            <a:ext cx="12192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 bwMode="black">
          <a:xfrm>
            <a:off x="0" y="6126480"/>
            <a:ext cx="12192000" cy="7429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51579" y="804519"/>
            <a:ext cx="9603275" cy="10492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1579" y="2015732"/>
            <a:ext cx="9603275" cy="34506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977DBF-DAF5-4CDF-B8CA-81EF4E227C22}" type="datetime5">
              <a:rPr lang="ja-JP" altLang="en-US" smtClean="0"/>
              <a:t>2019/06/05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51579" y="329307"/>
            <a:ext cx="5938836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(C)Degital School, Inc.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0060" y="798973"/>
            <a:ext cx="811019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800">
                <a:solidFill>
                  <a:schemeClr val="accent1"/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6128413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Single"/>
      </p:transition>
    </mc:Choice>
    <mc:Fallback>
      <p:transition spd="slow">
        <p:fade/>
      </p:transition>
    </mc:Fallback>
  </mc:AlternateConten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3200" b="0" i="0" kern="1200" cap="all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8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4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DE42EA1-9667-4695-AFEF-2DBE9C2E3C0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>
                <a:solidFill>
                  <a:schemeClr val="accent1">
                    <a:lumMod val="75000"/>
                  </a:schemeClr>
                </a:solidFill>
                <a:latin typeface="Yu Gothic UI Semibold" panose="020B0700000000000000" pitchFamily="50" charset="-128"/>
                <a:ea typeface="Yu Gothic UI Semibold" panose="020B0700000000000000" pitchFamily="50" charset="-128"/>
              </a:rPr>
              <a:t>会社案内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844FEEF9-7D60-4563-92F1-5F032D3048D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r"/>
            <a:r>
              <a:rPr kumimoji="1" lang="ja-JP" altLang="en-US" sz="3200" dirty="0"/>
              <a:t>株式会社デジタルスクール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892004CD-E6F6-4F6A-943E-E450132D99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F20334-B638-427A-81C1-0D9A6448EE69}" type="datetime5">
              <a:rPr lang="ja-JP" altLang="en-US" smtClean="0"/>
              <a:t>2019/06/05</a:t>
            </a:fld>
            <a:endParaRPr lang="en-US" dirty="0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11D9F33-7615-41E5-A1F5-DBC9E254AA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(C)Degital School, Inc.</a:t>
            </a:r>
            <a:endParaRPr lang="en-US" dirty="0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56D3F3BD-3639-442A-A895-D27F07258E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272954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Single"/>
      </p:transition>
    </mc:Choice>
    <mc:Fallback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4">
            <a:extLst>
              <a:ext uri="{FF2B5EF4-FFF2-40B4-BE49-F238E27FC236}">
                <a16:creationId xmlns:a16="http://schemas.microsoft.com/office/drawing/2014/main" id="{512CC167-1B22-4043-89F8-E8F4184716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会社概要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1175F851-2FC9-42ED-9819-C9B16E1C6B2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l"/>
              <a:tabLst>
                <a:tab pos="2327275" algn="l"/>
              </a:tabLst>
            </a:pPr>
            <a:r>
              <a:rPr kumimoji="1" lang="ja-JP" altLang="en-US" dirty="0"/>
              <a:t>会社名</a:t>
            </a:r>
            <a:r>
              <a:rPr kumimoji="1" lang="en-US" altLang="ja-JP" dirty="0"/>
              <a:t>	</a:t>
            </a:r>
            <a:r>
              <a:rPr kumimoji="1" lang="ja-JP" altLang="en-US" dirty="0"/>
              <a:t>株式会社デジタルスクール</a:t>
            </a:r>
            <a:endParaRPr kumimoji="1" lang="en-US" altLang="ja-JP" dirty="0"/>
          </a:p>
          <a:p>
            <a:pPr>
              <a:buFont typeface="Wingdings" panose="05000000000000000000" pitchFamily="2" charset="2"/>
              <a:buChar char="l"/>
              <a:tabLst>
                <a:tab pos="2327275" algn="l"/>
              </a:tabLst>
            </a:pPr>
            <a:r>
              <a:rPr lang="ja-JP" altLang="en-US" dirty="0"/>
              <a:t>代表取締役社長</a:t>
            </a:r>
            <a:r>
              <a:rPr lang="en-US" altLang="ja-JP" dirty="0"/>
              <a:t>	</a:t>
            </a:r>
            <a:r>
              <a:rPr lang="ja-JP" altLang="en-US" dirty="0"/>
              <a:t>伊藤 公祐</a:t>
            </a:r>
          </a:p>
          <a:p>
            <a:pPr>
              <a:buFont typeface="Wingdings" panose="05000000000000000000" pitchFamily="2" charset="2"/>
              <a:buChar char="l"/>
              <a:tabLst>
                <a:tab pos="2327275" algn="l"/>
              </a:tabLst>
            </a:pPr>
            <a:r>
              <a:rPr lang="ja-JP" altLang="en-US" dirty="0"/>
              <a:t>設立	</a:t>
            </a:r>
            <a:r>
              <a:rPr lang="en-US" altLang="ja-JP" dirty="0"/>
              <a:t>2004</a:t>
            </a:r>
            <a:r>
              <a:rPr lang="ja-JP" altLang="en-US" dirty="0"/>
              <a:t>年</a:t>
            </a:r>
            <a:r>
              <a:rPr lang="en-US" altLang="ja-JP" dirty="0"/>
              <a:t>9</a:t>
            </a:r>
            <a:r>
              <a:rPr lang="ja-JP" altLang="en-US" dirty="0"/>
              <a:t>月</a:t>
            </a:r>
            <a:r>
              <a:rPr lang="en-US" altLang="ja-JP" dirty="0"/>
              <a:t>24</a:t>
            </a:r>
            <a:r>
              <a:rPr lang="ja-JP" altLang="en-US" dirty="0"/>
              <a:t>日</a:t>
            </a:r>
          </a:p>
          <a:p>
            <a:pPr>
              <a:buFont typeface="Wingdings" panose="05000000000000000000" pitchFamily="2" charset="2"/>
              <a:buChar char="l"/>
              <a:tabLst>
                <a:tab pos="2327275" algn="l"/>
              </a:tabLst>
            </a:pPr>
            <a:r>
              <a:rPr lang="ja-JP" altLang="en-US" dirty="0"/>
              <a:t>資本金	</a:t>
            </a:r>
            <a:r>
              <a:rPr lang="en-US" altLang="ja-JP" dirty="0"/>
              <a:t>1</a:t>
            </a:r>
            <a:r>
              <a:rPr lang="ja-JP" altLang="en-US" dirty="0"/>
              <a:t>憶円</a:t>
            </a:r>
          </a:p>
          <a:p>
            <a:pPr>
              <a:buFont typeface="Wingdings" panose="05000000000000000000" pitchFamily="2" charset="2"/>
              <a:buChar char="l"/>
              <a:tabLst>
                <a:tab pos="2327275" algn="l"/>
              </a:tabLst>
            </a:pPr>
            <a:r>
              <a:rPr lang="ja-JP" altLang="en-US" dirty="0"/>
              <a:t>事業内容	教育・研修サービス</a:t>
            </a:r>
          </a:p>
          <a:p>
            <a:pPr>
              <a:buFont typeface="Wingdings" panose="05000000000000000000" pitchFamily="2" charset="2"/>
              <a:buChar char="l"/>
              <a:tabLst>
                <a:tab pos="2327275" algn="l"/>
              </a:tabLst>
            </a:pPr>
            <a:r>
              <a:rPr lang="ja-JP" altLang="en-US" dirty="0"/>
              <a:t>所在地	本社　東京都豊島区池袋</a:t>
            </a:r>
            <a:r>
              <a:rPr lang="en-US" altLang="ja-JP" dirty="0"/>
              <a:t>9-9-9</a:t>
            </a:r>
            <a:br>
              <a:rPr lang="en-US" altLang="ja-JP" dirty="0"/>
            </a:br>
            <a:r>
              <a:rPr lang="en-US" altLang="ja-JP" dirty="0"/>
              <a:t>	</a:t>
            </a:r>
            <a:r>
              <a:rPr lang="ja-JP" altLang="en-US" dirty="0"/>
              <a:t>関西事業所　大阪府大阪市北区曽根崎</a:t>
            </a:r>
            <a:r>
              <a:rPr lang="en-US" altLang="ja-JP" dirty="0"/>
              <a:t>9-9-9</a:t>
            </a:r>
          </a:p>
        </p:txBody>
      </p:sp>
      <p:sp>
        <p:nvSpPr>
          <p:cNvPr id="10" name="日付プレースホルダー 9">
            <a:extLst>
              <a:ext uri="{FF2B5EF4-FFF2-40B4-BE49-F238E27FC236}">
                <a16:creationId xmlns:a16="http://schemas.microsoft.com/office/drawing/2014/main" id="{DD87747B-59AC-4E26-A19E-0C3E14B0E0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5EF837-CD30-4D78-8E5B-1E57DAA1D664}" type="datetime5">
              <a:rPr lang="ja-JP" altLang="en-US" smtClean="0"/>
              <a:t>2019/06/05</a:t>
            </a:fld>
            <a:endParaRPr lang="en-US" dirty="0"/>
          </a:p>
        </p:txBody>
      </p:sp>
      <p:sp>
        <p:nvSpPr>
          <p:cNvPr id="11" name="フッター プレースホルダー 10">
            <a:extLst>
              <a:ext uri="{FF2B5EF4-FFF2-40B4-BE49-F238E27FC236}">
                <a16:creationId xmlns:a16="http://schemas.microsoft.com/office/drawing/2014/main" id="{97A09CDB-7AC8-4B6C-BF51-BBED09670C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(C)Degital School, Inc.</a:t>
            </a:r>
            <a:endParaRPr lang="en-US" dirty="0"/>
          </a:p>
        </p:txBody>
      </p:sp>
      <p:sp>
        <p:nvSpPr>
          <p:cNvPr id="12" name="スライド番号プレースホルダー 11">
            <a:extLst>
              <a:ext uri="{FF2B5EF4-FFF2-40B4-BE49-F238E27FC236}">
                <a16:creationId xmlns:a16="http://schemas.microsoft.com/office/drawing/2014/main" id="{D29C64DB-B0E7-419D-9515-8E67A7A420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547173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Single"/>
      </p:transition>
    </mc:Choice>
    <mc:Fallback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8A7E9F1-0520-485B-856F-D946AC872E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事業内容（個人向け）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EDF1274C-FB7C-4A3D-860C-7A39CFAA312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l"/>
            </a:pPr>
            <a:r>
              <a:rPr lang="ja-JP" altLang="en-US" dirty="0"/>
              <a:t>特長</a:t>
            </a:r>
          </a:p>
          <a:p>
            <a:pPr marL="1081088" lvl="1"/>
            <a:r>
              <a:rPr lang="ja-JP" altLang="en-US" dirty="0"/>
              <a:t>豊富なコンテンツ</a:t>
            </a:r>
          </a:p>
          <a:p>
            <a:pPr marL="1081088" lvl="1"/>
            <a:r>
              <a:rPr lang="ja-JP" altLang="en-US" dirty="0"/>
              <a:t>チューターによる受講者のフォロー</a:t>
            </a:r>
          </a:p>
          <a:p>
            <a:pPr marL="1081088" lvl="1"/>
            <a:r>
              <a:rPr lang="ja-JP" altLang="en-US" dirty="0"/>
              <a:t>高い修了率</a:t>
            </a:r>
          </a:p>
          <a:p>
            <a:pPr>
              <a:buFont typeface="Wingdings" panose="05000000000000000000" pitchFamily="2" charset="2"/>
              <a:buChar char="l"/>
            </a:pPr>
            <a:r>
              <a:rPr lang="ja-JP" altLang="en-US" dirty="0"/>
              <a:t>おもなコンテンツ</a:t>
            </a:r>
          </a:p>
          <a:p>
            <a:pPr marL="1081088" lvl="1"/>
            <a:r>
              <a:rPr lang="ja-JP" altLang="en-US" dirty="0"/>
              <a:t>語学（英語・中国語）</a:t>
            </a:r>
          </a:p>
          <a:p>
            <a:pPr marL="1081088" lvl="1"/>
            <a:r>
              <a:rPr lang="en-US" altLang="ja-JP" dirty="0"/>
              <a:t>Office</a:t>
            </a:r>
            <a:r>
              <a:rPr lang="ja-JP" altLang="en-US" dirty="0"/>
              <a:t>（</a:t>
            </a:r>
            <a:r>
              <a:rPr lang="en-US" altLang="ja-JP" dirty="0"/>
              <a:t>Word</a:t>
            </a:r>
            <a:r>
              <a:rPr lang="ja-JP" altLang="en-US" dirty="0"/>
              <a:t>・</a:t>
            </a:r>
            <a:r>
              <a:rPr lang="en-US" altLang="ja-JP" dirty="0"/>
              <a:t>Excel</a:t>
            </a:r>
            <a:r>
              <a:rPr lang="ja-JP" altLang="en-US" dirty="0"/>
              <a:t>・</a:t>
            </a:r>
            <a:r>
              <a:rPr lang="en-US" altLang="ja-JP" dirty="0"/>
              <a:t>PowerPoint</a:t>
            </a:r>
            <a:r>
              <a:rPr lang="ja-JP" altLang="en-US" dirty="0"/>
              <a:t>）</a:t>
            </a:r>
          </a:p>
          <a:p>
            <a:pPr marL="1081088" lvl="1"/>
            <a:r>
              <a:rPr lang="ja-JP" altLang="en-US" dirty="0"/>
              <a:t>資格（日商簿記・行政書士・社労士 他）</a:t>
            </a:r>
            <a:endParaRPr kumimoji="1" lang="ja-JP" altLang="en-US" dirty="0"/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A0A501C7-1709-46FB-B775-4177FDC5F0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42ECDC-3DEB-4E46-8CAF-E518B185E8C0}" type="datetime5">
              <a:rPr lang="ja-JP" altLang="en-US" smtClean="0"/>
              <a:t>2019/06/05</a:t>
            </a:fld>
            <a:endParaRPr lang="en-US" dirty="0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A00456C5-D0C7-4385-87C2-90D32FAE6D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(C)Degital School, Inc.</a:t>
            </a:r>
            <a:endParaRPr lang="en-US" dirty="0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6F1FAB1E-C09C-494E-94C8-E1C726FB57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14940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Single"/>
      </p:transition>
    </mc:Choice>
    <mc:Fallback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8A7E9F1-0520-485B-856F-D946AC872E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事業内容（法人向け）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EDF1274C-FB7C-4A3D-860C-7A39CFAA312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l"/>
            </a:pPr>
            <a:r>
              <a:rPr lang="ja-JP" altLang="en-US" dirty="0"/>
              <a:t>特長</a:t>
            </a:r>
          </a:p>
          <a:p>
            <a:pPr marL="1081088" lvl="1"/>
            <a:r>
              <a:rPr lang="ja-JP" altLang="en-US" dirty="0"/>
              <a:t>ニーズに合わせたコンテンツ制作</a:t>
            </a:r>
          </a:p>
          <a:p>
            <a:pPr marL="1081088" lvl="1"/>
            <a:r>
              <a:rPr lang="ja-JP" altLang="en-US" dirty="0"/>
              <a:t>進捗管理・受講者のサポート代行</a:t>
            </a:r>
          </a:p>
          <a:p>
            <a:pPr marL="1081088" lvl="1"/>
            <a:r>
              <a:rPr lang="ja-JP" altLang="en-US" dirty="0"/>
              <a:t>階層・対象別の多様なコンテンツ</a:t>
            </a:r>
          </a:p>
          <a:p>
            <a:pPr>
              <a:buFont typeface="Wingdings" panose="05000000000000000000" pitchFamily="2" charset="2"/>
              <a:buChar char="l"/>
            </a:pPr>
            <a:r>
              <a:rPr lang="ja-JP" altLang="en-US" dirty="0"/>
              <a:t>おもなコンテンツ</a:t>
            </a:r>
          </a:p>
          <a:p>
            <a:pPr marL="1081088" lvl="1"/>
            <a:r>
              <a:rPr lang="ja-JP" altLang="en-US" dirty="0"/>
              <a:t>新入社員研修</a:t>
            </a:r>
          </a:p>
          <a:p>
            <a:pPr marL="1081088" lvl="1"/>
            <a:r>
              <a:rPr lang="ja-JP" altLang="en-US" dirty="0"/>
              <a:t>ビジネススキル（マーケティング・企画・プレゼンテーション）</a:t>
            </a:r>
          </a:p>
          <a:p>
            <a:pPr marL="1081088" lvl="1"/>
            <a:r>
              <a:rPr lang="ja-JP" altLang="en-US" dirty="0"/>
              <a:t>マネジメントスキル（組織運営・部下育成）</a:t>
            </a:r>
          </a:p>
          <a:p>
            <a:endParaRPr kumimoji="1" lang="ja-JP" altLang="en-US" dirty="0"/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44317CF8-84B7-4003-AB88-8C9204D4AB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AA2176-DAD0-4579-A54E-E18916A332E2}" type="datetime5">
              <a:rPr lang="ja-JP" altLang="en-US" smtClean="0"/>
              <a:t>2019/06/05</a:t>
            </a:fld>
            <a:endParaRPr lang="en-US" dirty="0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63786B76-9638-4F2A-A3AB-1ED41EBD71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(C)Degital School, Inc.</a:t>
            </a:r>
            <a:endParaRPr lang="en-US" dirty="0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4D3C253D-02B5-4387-A506-4F2E16FB76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419643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Single"/>
      </p:transition>
    </mc:Choice>
    <mc:Fallback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7FBEC1A-3667-47C3-8AAD-48E9D7E11B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新卒採用募集要項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8677241-EB90-4652-8040-63D502593BB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numCol="2" spcCol="360000">
            <a:normAutofit lnSpcReduction="10000"/>
          </a:bodyPr>
          <a:lstStyle/>
          <a:p>
            <a:pPr>
              <a:buFont typeface="Wingdings" panose="05000000000000000000" pitchFamily="2" charset="2"/>
              <a:buChar char="l"/>
            </a:pPr>
            <a:r>
              <a:rPr lang="ja-JP" altLang="en-US" dirty="0"/>
              <a:t>応募資格</a:t>
            </a:r>
            <a:endParaRPr lang="en-US" altLang="ja-JP" dirty="0"/>
          </a:p>
          <a:p>
            <a:pPr marL="457200" lvl="1" indent="0">
              <a:buNone/>
            </a:pPr>
            <a:r>
              <a:rPr lang="en-US" altLang="ja-JP" dirty="0"/>
              <a:t>1990</a:t>
            </a:r>
            <a:r>
              <a:rPr lang="ja-JP" altLang="en-US" dirty="0"/>
              <a:t>年４月２日以降生まれの方。</a:t>
            </a:r>
            <a:r>
              <a:rPr lang="en-US" altLang="ja-JP" dirty="0"/>
              <a:t>2020</a:t>
            </a:r>
            <a:r>
              <a:rPr lang="ja-JP" altLang="en-US" dirty="0"/>
              <a:t>年３月までに４年制大学を卒業見込みの方、または４年制大学をすでに卒業された方。</a:t>
            </a:r>
            <a:endParaRPr lang="en-US" altLang="ja-JP" dirty="0"/>
          </a:p>
          <a:p>
            <a:pPr>
              <a:buFont typeface="Wingdings" panose="05000000000000000000" pitchFamily="2" charset="2"/>
              <a:buChar char="l"/>
            </a:pPr>
            <a:r>
              <a:rPr lang="ja-JP" altLang="en-US" dirty="0"/>
              <a:t>職種</a:t>
            </a:r>
            <a:endParaRPr lang="en-US" altLang="ja-JP" dirty="0"/>
          </a:p>
          <a:p>
            <a:pPr marL="457200" lvl="1" indent="0">
              <a:buNone/>
            </a:pPr>
            <a:r>
              <a:rPr lang="ja-JP" altLang="en-US" dirty="0"/>
              <a:t>企画営業、制作、カスタマーサポート</a:t>
            </a:r>
            <a:endParaRPr lang="en-US" altLang="ja-JP" dirty="0"/>
          </a:p>
          <a:p>
            <a:pPr>
              <a:buFont typeface="Wingdings" panose="05000000000000000000" pitchFamily="2" charset="2"/>
              <a:buChar char="l"/>
            </a:pPr>
            <a:r>
              <a:rPr lang="ja-JP" altLang="en-US" dirty="0"/>
              <a:t>勤務時間</a:t>
            </a:r>
            <a:endParaRPr lang="en-US" altLang="ja-JP" dirty="0"/>
          </a:p>
          <a:p>
            <a:pPr marL="457200" lvl="1" indent="0">
              <a:buNone/>
            </a:pPr>
            <a:r>
              <a:rPr lang="en-US" altLang="ja-JP" dirty="0"/>
              <a:t>9:00</a:t>
            </a:r>
            <a:r>
              <a:rPr lang="ja-JP" altLang="en-US" dirty="0"/>
              <a:t>～</a:t>
            </a:r>
            <a:r>
              <a:rPr lang="en-US" altLang="ja-JP" dirty="0"/>
              <a:t>18:00</a:t>
            </a:r>
            <a:r>
              <a:rPr lang="ja-JP" altLang="en-US" dirty="0"/>
              <a:t>（休憩</a:t>
            </a:r>
            <a:r>
              <a:rPr lang="en-US" altLang="ja-JP" dirty="0"/>
              <a:t>1</a:t>
            </a:r>
            <a:r>
              <a:rPr lang="ja-JP" altLang="en-US" dirty="0"/>
              <a:t>時間）</a:t>
            </a:r>
            <a:endParaRPr lang="en-US" altLang="ja-JP" dirty="0"/>
          </a:p>
          <a:p>
            <a:pPr>
              <a:buFont typeface="Wingdings" panose="05000000000000000000" pitchFamily="2" charset="2"/>
              <a:buChar char="l"/>
            </a:pPr>
            <a:r>
              <a:rPr lang="ja-JP" altLang="en-US" dirty="0"/>
              <a:t>給与</a:t>
            </a:r>
            <a:endParaRPr lang="en-US" altLang="ja-JP" dirty="0"/>
          </a:p>
          <a:p>
            <a:pPr marL="457200" lvl="1" indent="0">
              <a:buNone/>
            </a:pPr>
            <a:r>
              <a:rPr lang="ja-JP" altLang="en-US" dirty="0"/>
              <a:t>月給</a:t>
            </a:r>
            <a:r>
              <a:rPr lang="en-US" altLang="ja-JP" dirty="0"/>
              <a:t>220,000</a:t>
            </a:r>
            <a:r>
              <a:rPr lang="ja-JP" altLang="en-US" dirty="0"/>
              <a:t>円（</a:t>
            </a:r>
            <a:r>
              <a:rPr lang="en-US" altLang="ja-JP" dirty="0"/>
              <a:t>2019</a:t>
            </a:r>
            <a:r>
              <a:rPr lang="ja-JP" altLang="en-US" dirty="0"/>
              <a:t>年初任給）</a:t>
            </a:r>
            <a:endParaRPr lang="en-US" altLang="ja-JP" dirty="0"/>
          </a:p>
          <a:p>
            <a:pPr>
              <a:buFont typeface="Wingdings" panose="05000000000000000000" pitchFamily="2" charset="2"/>
              <a:buChar char="l"/>
            </a:pPr>
            <a:r>
              <a:rPr lang="ja-JP" altLang="en-US" dirty="0"/>
              <a:t>休日・休暇</a:t>
            </a:r>
            <a:r>
              <a:rPr lang="en-US" altLang="ja-JP" dirty="0"/>
              <a:t>	</a:t>
            </a:r>
          </a:p>
          <a:p>
            <a:pPr marL="457200" lvl="1" indent="0">
              <a:buNone/>
            </a:pPr>
            <a:r>
              <a:rPr lang="ja-JP" altLang="en-US" dirty="0"/>
              <a:t>週休</a:t>
            </a:r>
            <a:r>
              <a:rPr lang="en-US" altLang="ja-JP" dirty="0"/>
              <a:t>2</a:t>
            </a:r>
            <a:r>
              <a:rPr lang="ja-JP" altLang="en-US" dirty="0"/>
              <a:t>日制、祝日、夏季休暇、年末年始休暇、有給休暇（初年度</a:t>
            </a:r>
            <a:r>
              <a:rPr lang="en-US" altLang="ja-JP" dirty="0"/>
              <a:t>10</a:t>
            </a:r>
            <a:r>
              <a:rPr lang="ja-JP" altLang="en-US" dirty="0"/>
              <a:t>日間）、慶弔休暇</a:t>
            </a:r>
            <a:endParaRPr lang="en-US" altLang="ja-JP" dirty="0"/>
          </a:p>
          <a:p>
            <a:pPr>
              <a:buFont typeface="Wingdings" panose="05000000000000000000" pitchFamily="2" charset="2"/>
              <a:buChar char="l"/>
            </a:pPr>
            <a:r>
              <a:rPr lang="ja-JP" altLang="en-US" dirty="0"/>
              <a:t>福利厚生</a:t>
            </a:r>
            <a:endParaRPr lang="en-US" altLang="ja-JP" dirty="0"/>
          </a:p>
          <a:p>
            <a:pPr marL="457200" lvl="1" indent="0">
              <a:buNone/>
            </a:pPr>
            <a:r>
              <a:rPr lang="zh-TW" altLang="en-US" dirty="0"/>
              <a:t>健康保険、厚生年金保険、雇用保険、労災保険、慶弔見舞金制度</a:t>
            </a:r>
            <a:endParaRPr lang="ja-JP" altLang="en-US" dirty="0"/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8067E901-9697-497F-948B-7BD7E5F930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E827F-35FD-4CA9-B7C7-EBC72C2E5407}" type="datetime5">
              <a:rPr lang="ja-JP" altLang="en-US" smtClean="0"/>
              <a:t>2019/06/05</a:t>
            </a:fld>
            <a:endParaRPr lang="en-US" dirty="0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070D342F-3E13-459D-A96B-37CF10664E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(C)Degital School, Inc.</a:t>
            </a:r>
            <a:endParaRPr lang="en-US" dirty="0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CC0336CA-B6F1-4305-816F-6439376B53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479135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Single"/>
      </p:transition>
    </mc:Choice>
    <mc:Fallback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ギャラリー">
  <a:themeElements>
    <a:clrScheme name="Gallery">
      <a:dk1>
        <a:sysClr val="windowText" lastClr="000000"/>
      </a:dk1>
      <a:lt1>
        <a:sysClr val="window" lastClr="FFFFFF"/>
      </a:lt1>
      <a:dk2>
        <a:srgbClr val="454545"/>
      </a:dk2>
      <a:lt2>
        <a:srgbClr val="DFDBD5"/>
      </a:lt2>
      <a:accent1>
        <a:srgbClr val="B71E42"/>
      </a:accent1>
      <a:accent2>
        <a:srgbClr val="DE478E"/>
      </a:accent2>
      <a:accent3>
        <a:srgbClr val="BC72F0"/>
      </a:accent3>
      <a:accent4>
        <a:srgbClr val="795FAF"/>
      </a:accent4>
      <a:accent5>
        <a:srgbClr val="586EA6"/>
      </a:accent5>
      <a:accent6>
        <a:srgbClr val="6892A0"/>
      </a:accent6>
      <a:hlink>
        <a:srgbClr val="FA2B5C"/>
      </a:hlink>
      <a:folHlink>
        <a:srgbClr val="BC658E"/>
      </a:folHlink>
    </a:clrScheme>
    <a:fontScheme name="Gallery">
      <a:majorFont>
        <a:latin typeface="Gill Sans MT" panose="020B0502020104020203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Gallery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43000" r="43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allery" id="{BBFCD31E-59A1-489D-B089-A3EAD7CAE12E}" vid="{F5E91637-A7B6-4E27-B710-77DA7014EE1E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Gallery</Template>
  <TotalTime>90</TotalTime>
  <Words>220</Words>
  <Application>Microsoft Office PowerPoint</Application>
  <PresentationFormat>ワイド画面</PresentationFormat>
  <Paragraphs>55</Paragraphs>
  <Slides>5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11" baseType="lpstr">
      <vt:lpstr>Yu Gothic UI Semibold</vt:lpstr>
      <vt:lpstr>游ゴシック</vt:lpstr>
      <vt:lpstr>Arial</vt:lpstr>
      <vt:lpstr>Gill Sans MT</vt:lpstr>
      <vt:lpstr>Wingdings</vt:lpstr>
      <vt:lpstr>ギャラリー</vt:lpstr>
      <vt:lpstr>会社案内</vt:lpstr>
      <vt:lpstr>会社概要</vt:lpstr>
      <vt:lpstr>事業内容（個人向け）</vt:lpstr>
      <vt:lpstr>事業内容（法人向け）</vt:lpstr>
      <vt:lpstr>新卒採用募集要項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Gihyo Taro</dc:creator>
  <cp:lastModifiedBy>Gihyo Taro</cp:lastModifiedBy>
  <cp:revision>20</cp:revision>
  <dcterms:created xsi:type="dcterms:W3CDTF">2019-05-27T04:52:57Z</dcterms:created>
  <dcterms:modified xsi:type="dcterms:W3CDTF">2019-06-05T07:21:27Z</dcterms:modified>
</cp:coreProperties>
</file>