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7"/>
  </p:notesMasterIdLst>
  <p:sldIdLst>
    <p:sldId id="256" r:id="rId2"/>
    <p:sldId id="257" r:id="rId3"/>
    <p:sldId id="262" r:id="rId4"/>
    <p:sldId id="263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81181" autoAdjust="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7A663BC-0CE0-4D09-A379-01E77E2175B0}" type="datetimeFigureOut">
              <a:rPr kumimoji="1" lang="ja-JP" altLang="en-US" smtClean="0"/>
              <a:t>2019/6/14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0149F5-D2C7-45CF-A496-0431699D09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51645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目次</a:t>
            </a:r>
            <a:endParaRPr kumimoji="1" lang="en-US" altLang="ja-JP" dirty="0"/>
          </a:p>
          <a:p>
            <a:r>
              <a:rPr kumimoji="1" lang="ja-JP" altLang="en-US" dirty="0"/>
              <a:t>会社概要</a:t>
            </a:r>
            <a:endParaRPr kumimoji="1" lang="en-US" altLang="ja-JP" dirty="0"/>
          </a:p>
          <a:p>
            <a:r>
              <a:rPr kumimoji="1" lang="ja-JP" altLang="en-US" dirty="0"/>
              <a:t>事業内容（個人向け）</a:t>
            </a:r>
            <a:endParaRPr kumimoji="1" lang="en-US" altLang="ja-JP" dirty="0"/>
          </a:p>
          <a:p>
            <a:r>
              <a:rPr kumimoji="1" lang="ja-JP" altLang="en-US" dirty="0"/>
              <a:t>事業内容（法人向け）</a:t>
            </a:r>
            <a:endParaRPr kumimoji="1" lang="en-US" altLang="ja-JP" dirty="0"/>
          </a:p>
          <a:p>
            <a:r>
              <a:rPr kumimoji="1" lang="ja-JP" altLang="en-US" dirty="0"/>
              <a:t>新卒採用募集要項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954863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年受講者数のべ</a:t>
            </a:r>
            <a:r>
              <a:rPr kumimoji="1" lang="en-US" altLang="ja-JP" dirty="0"/>
              <a:t>62</a:t>
            </a:r>
            <a:r>
              <a:rPr kumimoji="1" lang="ja-JP" altLang="en-US" dirty="0"/>
              <a:t>万人</a:t>
            </a:r>
            <a:endParaRPr kumimoji="1" lang="en-US" altLang="ja-JP" dirty="0"/>
          </a:p>
          <a:p>
            <a:r>
              <a:rPr kumimoji="1" lang="en-US" altLang="ja-JP" dirty="0"/>
              <a:t>2018</a:t>
            </a:r>
            <a:r>
              <a:rPr kumimoji="1" lang="ja-JP" altLang="en-US" dirty="0"/>
              <a:t>年受講者修了率</a:t>
            </a:r>
            <a:r>
              <a:rPr kumimoji="1" lang="en-US" altLang="ja-JP" dirty="0"/>
              <a:t>82</a:t>
            </a:r>
            <a:r>
              <a:rPr kumimoji="1" lang="ja-JP" altLang="en-US" dirty="0"/>
              <a:t>％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347173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利用企業約</a:t>
            </a:r>
            <a:r>
              <a:rPr kumimoji="1" lang="en-US" altLang="ja-JP" dirty="0"/>
              <a:t>4,200</a:t>
            </a:r>
            <a:r>
              <a:rPr kumimoji="1" lang="ja-JP" altLang="en-US" dirty="0"/>
              <a:t>社</a:t>
            </a:r>
            <a:endParaRPr kumimoji="1"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422843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質疑応答</a:t>
            </a:r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40149F5-D2C7-45CF-A496-0431699D09F8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381065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17779" y="802298"/>
            <a:ext cx="8637073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17780" y="3531204"/>
            <a:ext cx="8637072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3739D-8B1C-436A-B43F-F1FCA61FE66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16500" y="329307"/>
            <a:ext cx="4973915" cy="30920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2417780" y="3528542"/>
            <a:ext cx="863707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BADA3-C58C-408B-95B6-67E2052D51B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6" name="Straight Connector 25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798973"/>
            <a:ext cx="1615742" cy="465988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44672" y="798973"/>
            <a:ext cx="7828830" cy="4659889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CF74F4-B991-4983-BEC0-D8BB9E2596E5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9439111" y="798973"/>
            <a:ext cx="0" cy="4659889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C170D7-D9C8-47FF-915E-9E3AEE2E5FE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3" name="Straight Connector 32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4239" y="1756130"/>
            <a:ext cx="8643154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4239" y="3806195"/>
            <a:ext cx="8630446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91CD0C-48FC-4B0F-B28F-AC9CB1B2E4AC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1454239" y="3804985"/>
            <a:ext cx="8630446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9217" y="804889"/>
            <a:ext cx="9605635" cy="105930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47331" y="2010878"/>
            <a:ext cx="4645152" cy="344859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13771" y="2017343"/>
            <a:ext cx="4645152" cy="34415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CA3BC6-A734-4831-94FB-313AC506158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5" name="Straight Connector 3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191" y="804163"/>
            <a:ext cx="9607661" cy="105631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47191" y="2019549"/>
            <a:ext cx="4645152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47191" y="2824269"/>
            <a:ext cx="4645152" cy="264445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12362" y="2023003"/>
            <a:ext cx="4645152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12362" y="2821491"/>
            <a:ext cx="4645152" cy="2637371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464E49-DB95-48F0-ACF1-576A0E8B77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9" name="Straight Connector 28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9AB88-07E8-4977-ADEF-ACAA247423A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>
            <a:off x="1453896" y="1847088"/>
            <a:ext cx="960752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D7DB4-1383-4B2B-BF7A-AD5323F499FA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4671" y="798973"/>
            <a:ext cx="3273099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44671" y="3205491"/>
            <a:ext cx="3275013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611EFE-633F-44D9-A886-9942C95E0D2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17" name="Straight Connector 16"/>
          <p:cNvCxnSpPr/>
          <p:nvPr/>
        </p:nvCxnSpPr>
        <p:spPr>
          <a:xfrm>
            <a:off x="1448280" y="3205491"/>
            <a:ext cx="326949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51206" y="1129513"/>
            <a:ext cx="5532328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50329" y="3145992"/>
            <a:ext cx="5524404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447382" y="5469856"/>
            <a:ext cx="5527351" cy="320123"/>
          </a:xfrm>
        </p:spPr>
        <p:txBody>
          <a:bodyPr/>
          <a:lstStyle>
            <a:lvl1pPr algn="l">
              <a:defRPr/>
            </a:lvl1pPr>
          </a:lstStyle>
          <a:p>
            <a:fld id="{C5DFD003-8427-4914-9803-29F8ABFA3103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47382" y="318640"/>
            <a:ext cx="5541004" cy="320931"/>
          </a:xfrm>
        </p:spPr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cxnSp>
        <p:nvCxnSpPr>
          <p:cNvPr id="31" name="Straight Connector 30"/>
          <p:cNvCxnSpPr/>
          <p:nvPr/>
        </p:nvCxnSpPr>
        <p:spPr>
          <a:xfrm>
            <a:off x="1447382" y="3143605"/>
            <a:ext cx="5527351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2019476"/>
            <a:ext cx="12192000" cy="4105941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6126480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451579" y="804519"/>
            <a:ext cx="9603275" cy="1049235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51579" y="2015732"/>
            <a:ext cx="9603275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4424BF-B34D-4371-811C-C621869E357D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451579" y="329307"/>
            <a:ext cx="5938836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6128413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Single"/>
      </p:transition>
    </mc:Choice>
    <mc:Fallback xmlns="">
      <p:transition spd="slow">
        <p:fade/>
      </p:transition>
    </mc:Fallback>
  </mc:AlternateContent>
  <p:hf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kumimoji="1"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DE42EA1-9667-4695-AFEF-2DBE9C2E3C0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>
                <a:solidFill>
                  <a:schemeClr val="accent1">
                    <a:lumMod val="75000"/>
                  </a:schemeClr>
                </a:solidFill>
                <a:latin typeface="Yu Gothic UI Semibold" panose="020B0700000000000000" pitchFamily="50" charset="-128"/>
                <a:ea typeface="Yu Gothic UI Semibold" panose="020B0700000000000000" pitchFamily="50" charset="-128"/>
              </a:rPr>
              <a:t>会社案内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844FEEF9-7D60-4563-92F1-5F032D3048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pPr algn="r"/>
            <a:r>
              <a:rPr kumimoji="1" lang="ja-JP" altLang="en-US" sz="3200" dirty="0"/>
              <a:t>株式会社デジタルスクール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9FA235-7152-4EF9-8A04-947F729C71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8087D-16FA-4C8E-8670-B3AE568D7940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F32E411-57AE-491C-99E6-67BFC4BCC3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D919427-6629-4017-A41C-ED03A6A15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272954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15000">
        <p15:prstTrans prst="pageCurlSingle"/>
      </p:transition>
    </mc:Choice>
    <mc:Fallback>
      <p:transition spd="slow" advTm="15000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512CC167-1B22-4043-89F8-E8F4184716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会社概要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1175F851-2FC9-42ED-9819-C9B16E1C6B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kumimoji="1" lang="ja-JP" altLang="en-US" dirty="0"/>
              <a:t>会社名</a:t>
            </a:r>
            <a:r>
              <a:rPr kumimoji="1" lang="en-US" altLang="ja-JP" dirty="0"/>
              <a:t>	</a:t>
            </a:r>
            <a:r>
              <a:rPr kumimoji="1" lang="ja-JP" altLang="en-US" dirty="0"/>
              <a:t>株式会社デジタルスクール</a:t>
            </a:r>
            <a:endParaRPr kumimoji="1" lang="en-US" altLang="ja-JP" dirty="0"/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代表取締役社長</a:t>
            </a:r>
            <a:r>
              <a:rPr lang="en-US" altLang="ja-JP" dirty="0"/>
              <a:t>	</a:t>
            </a:r>
            <a:r>
              <a:rPr lang="ja-JP" altLang="en-US" dirty="0"/>
              <a:t>伊藤 公祐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設立	</a:t>
            </a:r>
            <a:r>
              <a:rPr lang="en-US" altLang="ja-JP" dirty="0"/>
              <a:t>2004</a:t>
            </a:r>
            <a:r>
              <a:rPr lang="ja-JP" altLang="en-US" dirty="0"/>
              <a:t>年</a:t>
            </a:r>
            <a:r>
              <a:rPr lang="en-US" altLang="ja-JP" dirty="0"/>
              <a:t>9</a:t>
            </a:r>
            <a:r>
              <a:rPr lang="ja-JP" altLang="en-US" dirty="0"/>
              <a:t>月</a:t>
            </a:r>
            <a:r>
              <a:rPr lang="en-US" altLang="ja-JP" dirty="0"/>
              <a:t>24</a:t>
            </a:r>
            <a:r>
              <a:rPr lang="ja-JP" altLang="en-US" dirty="0"/>
              <a:t>日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資本金	</a:t>
            </a:r>
            <a:r>
              <a:rPr lang="en-US" altLang="ja-JP" dirty="0"/>
              <a:t>1</a:t>
            </a:r>
            <a:r>
              <a:rPr lang="ja-JP" altLang="en-US" dirty="0"/>
              <a:t>億円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事業内容	教育・研修サービス</a:t>
            </a:r>
          </a:p>
          <a:p>
            <a:pPr>
              <a:buFont typeface="Wingdings" panose="05000000000000000000" pitchFamily="2" charset="2"/>
              <a:buChar char="l"/>
              <a:tabLst>
                <a:tab pos="2327275" algn="l"/>
              </a:tabLst>
            </a:pPr>
            <a:r>
              <a:rPr lang="ja-JP" altLang="en-US" dirty="0"/>
              <a:t>所在地	本社　東京都豊島区池袋</a:t>
            </a:r>
            <a:r>
              <a:rPr lang="en-US" altLang="ja-JP" dirty="0"/>
              <a:t>9-9-9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関西事業所　大阪府大阪市北区曽根崎</a:t>
            </a:r>
            <a:r>
              <a:rPr lang="en-US" altLang="ja-JP" dirty="0"/>
              <a:t>9-9-9</a:t>
            </a:r>
          </a:p>
        </p:txBody>
      </p:sp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4ECCB3F-6E14-425A-82C8-C88F05D43F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CF096D-82AC-4132-8F52-D8CD726C2C27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3427247-D7FB-4473-96D8-A60DBE8935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AC346EF-4C2D-406C-ACD8-7503D83721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547173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50000">
        <p15:prstTrans prst="pageCurlSingle"/>
      </p:transition>
    </mc:Choice>
    <mc:Fallback>
      <p:transition spd="slow" advTm="5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事業内容（個人向け）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豊富なコンテンツ</a:t>
            </a:r>
          </a:p>
          <a:p>
            <a:pPr marL="1081088" lvl="1"/>
            <a:r>
              <a:rPr lang="ja-JP" altLang="en-US" dirty="0"/>
              <a:t>チューターによる受講者のフォロー</a:t>
            </a:r>
          </a:p>
          <a:p>
            <a:pPr marL="1081088" lvl="1"/>
            <a:r>
              <a:rPr lang="ja-JP" altLang="en-US" dirty="0"/>
              <a:t>高い修了率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語学（英語・中国語）</a:t>
            </a:r>
          </a:p>
          <a:p>
            <a:pPr marL="1081088" lvl="1"/>
            <a:r>
              <a:rPr lang="en-US" altLang="ja-JP" dirty="0"/>
              <a:t>Office</a:t>
            </a:r>
            <a:r>
              <a:rPr lang="ja-JP" altLang="en-US" dirty="0"/>
              <a:t>（</a:t>
            </a:r>
            <a:r>
              <a:rPr lang="en-US" altLang="ja-JP" dirty="0"/>
              <a:t>Word</a:t>
            </a:r>
            <a:r>
              <a:rPr lang="ja-JP" altLang="en-US" dirty="0"/>
              <a:t>・</a:t>
            </a:r>
            <a:r>
              <a:rPr lang="en-US" altLang="ja-JP" dirty="0"/>
              <a:t>Excel</a:t>
            </a:r>
            <a:r>
              <a:rPr lang="ja-JP" altLang="en-US" dirty="0"/>
              <a:t>・</a:t>
            </a:r>
            <a:r>
              <a:rPr lang="en-US" altLang="ja-JP" dirty="0"/>
              <a:t>PowerPoint</a:t>
            </a:r>
            <a:r>
              <a:rPr lang="ja-JP" altLang="en-US" dirty="0"/>
              <a:t>）</a:t>
            </a:r>
          </a:p>
          <a:p>
            <a:pPr marL="1081088" lvl="1"/>
            <a:r>
              <a:rPr lang="ja-JP" altLang="en-US" dirty="0"/>
              <a:t>資格（日商簿記・行政書士・社労士 他）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676A8D3-C8F6-4378-9A5D-D03719176C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24D895-BFCF-499E-B9F9-A89B5808D45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53B9B9E-088A-46AE-BDC5-EF6E7D84B5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EB28F9-7F00-4273-9F96-6BCA55FA7A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0076745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58000">
        <p15:prstTrans prst="pageCurlSingle"/>
      </p:transition>
    </mc:Choice>
    <mc:Fallback>
      <p:transition spd="slow" advTm="58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uiExpand="1" build="p" bldLvl="2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8A7E9F1-0520-485B-856F-D946AC872E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事業内容（法人向け）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DF1274C-FB7C-4A3D-860C-7A39CFAA312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特長</a:t>
            </a:r>
          </a:p>
          <a:p>
            <a:pPr marL="1081088" lvl="1"/>
            <a:r>
              <a:rPr lang="ja-JP" altLang="en-US" dirty="0"/>
              <a:t>ニーズに合わせたコンテンツ制作</a:t>
            </a:r>
          </a:p>
          <a:p>
            <a:pPr marL="1081088" lvl="1"/>
            <a:r>
              <a:rPr lang="ja-JP" altLang="en-US" dirty="0"/>
              <a:t>進捗管理・受講者のサポート代行</a:t>
            </a:r>
          </a:p>
          <a:p>
            <a:pPr marL="1081088" lvl="1"/>
            <a:r>
              <a:rPr lang="ja-JP" altLang="en-US" dirty="0"/>
              <a:t>階層・対象別の多様なコンテンツ</a:t>
            </a:r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おもなコンテンツ</a:t>
            </a:r>
          </a:p>
          <a:p>
            <a:pPr marL="1081088" lvl="1"/>
            <a:r>
              <a:rPr lang="ja-JP" altLang="en-US" dirty="0"/>
              <a:t>新入社員研修</a:t>
            </a:r>
          </a:p>
          <a:p>
            <a:pPr marL="1081088" lvl="1"/>
            <a:r>
              <a:rPr lang="ja-JP" altLang="en-US" dirty="0"/>
              <a:t>ビジネススキル（マーケティング・企画・プレゼンテーション）</a:t>
            </a:r>
          </a:p>
          <a:p>
            <a:pPr marL="1081088" lvl="1"/>
            <a:r>
              <a:rPr lang="ja-JP" altLang="en-US" dirty="0"/>
              <a:t>マネジメントスキル（組織運営・部下育成）</a:t>
            </a:r>
          </a:p>
          <a:p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EE33964-F272-4CB8-9D68-ED996CBBBB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60FEC1-5544-4A57-9D40-52DE65D8F39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2CEA87D-E609-49FF-866B-16497E8931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ADC3D6-517D-43C1-82FE-016E0CFD6D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0343530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100000">
        <p15:prstTrans prst="pageCurlSingle"/>
      </p:transition>
    </mc:Choice>
    <mc:Fallback>
      <p:transition spd="slow" advTm="100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 bldLvl="2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FBEC1A-3667-47C3-8AAD-48E9D7E11B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新卒採用募集要項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8677241-EB90-4652-8040-63D502593B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 lnSpcReduction="10000"/>
          </a:bodyPr>
          <a:lstStyle/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応募資格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1990</a:t>
            </a:r>
            <a:r>
              <a:rPr lang="ja-JP" altLang="en-US" dirty="0"/>
              <a:t>年４月２日以降生まれの方。</a:t>
            </a:r>
            <a:r>
              <a:rPr lang="en-US" altLang="ja-JP" dirty="0"/>
              <a:t>2020</a:t>
            </a:r>
            <a:r>
              <a:rPr lang="ja-JP" altLang="en-US" dirty="0"/>
              <a:t>年３月までに４年制大学を卒業見込みの方、または４年制大学をすでに卒業された方。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職種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企画営業、制作、カスタマーサポート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勤務時間</a:t>
            </a:r>
            <a:endParaRPr lang="en-US" altLang="ja-JP" dirty="0"/>
          </a:p>
          <a:p>
            <a:pPr marL="457200" lvl="1" indent="0">
              <a:buNone/>
            </a:pPr>
            <a:r>
              <a:rPr lang="en-US" altLang="ja-JP" dirty="0"/>
              <a:t>9:00</a:t>
            </a:r>
            <a:r>
              <a:rPr lang="ja-JP" altLang="en-US" dirty="0"/>
              <a:t>～</a:t>
            </a:r>
            <a:r>
              <a:rPr lang="en-US" altLang="ja-JP" dirty="0"/>
              <a:t>18:00</a:t>
            </a:r>
            <a:r>
              <a:rPr lang="ja-JP" altLang="en-US" dirty="0"/>
              <a:t>（休憩</a:t>
            </a:r>
            <a:r>
              <a:rPr lang="en-US" altLang="ja-JP" dirty="0"/>
              <a:t>1</a:t>
            </a:r>
            <a:r>
              <a:rPr lang="ja-JP" altLang="en-US" dirty="0"/>
              <a:t>時間）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給与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月給</a:t>
            </a:r>
            <a:r>
              <a:rPr lang="en-US" altLang="ja-JP" dirty="0"/>
              <a:t>220,000</a:t>
            </a:r>
            <a:r>
              <a:rPr lang="ja-JP" altLang="en-US" dirty="0"/>
              <a:t>円（</a:t>
            </a:r>
            <a:r>
              <a:rPr lang="en-US" altLang="ja-JP" dirty="0"/>
              <a:t>2019</a:t>
            </a:r>
            <a:r>
              <a:rPr lang="ja-JP" altLang="en-US" dirty="0"/>
              <a:t>年初任給）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休日・休暇</a:t>
            </a:r>
            <a:r>
              <a:rPr lang="en-US" altLang="ja-JP" dirty="0"/>
              <a:t>	</a:t>
            </a:r>
          </a:p>
          <a:p>
            <a:pPr marL="457200" lvl="1" indent="0">
              <a:buNone/>
            </a:pPr>
            <a:r>
              <a:rPr lang="ja-JP" altLang="en-US" dirty="0"/>
              <a:t>週休</a:t>
            </a:r>
            <a:r>
              <a:rPr lang="en-US" altLang="ja-JP" dirty="0"/>
              <a:t>2</a:t>
            </a:r>
            <a:r>
              <a:rPr lang="ja-JP" altLang="en-US" dirty="0"/>
              <a:t>日制、祝日、夏季休暇、年末年始休暇、有給休暇（初年度</a:t>
            </a:r>
            <a:r>
              <a:rPr lang="en-US" altLang="ja-JP" dirty="0"/>
              <a:t>10</a:t>
            </a:r>
            <a:r>
              <a:rPr lang="ja-JP" altLang="en-US" dirty="0"/>
              <a:t>日間）、慶弔休暇</a:t>
            </a:r>
            <a:endParaRPr lang="en-US" altLang="ja-JP" dirty="0"/>
          </a:p>
          <a:p>
            <a:pPr>
              <a:buFont typeface="Wingdings" panose="05000000000000000000" pitchFamily="2" charset="2"/>
              <a:buChar char="l"/>
            </a:pPr>
            <a:r>
              <a:rPr lang="ja-JP" altLang="en-US" dirty="0"/>
              <a:t>福利厚生</a:t>
            </a:r>
            <a:endParaRPr lang="en-US" altLang="ja-JP" dirty="0"/>
          </a:p>
          <a:p>
            <a:pPr marL="457200" lvl="1" indent="0">
              <a:buNone/>
            </a:pPr>
            <a:r>
              <a:rPr lang="ja-JP" altLang="en-US" dirty="0"/>
              <a:t>健康保険、厚生年金保険、雇用保険、労災保険、慶弔見舞金制度</a:t>
            </a:r>
            <a:endParaRPr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4116353-89D7-4DB8-AAF6-9591EEA58E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349CAF-372E-4D80-A3EB-C81C33953CD1}" type="datetime5">
              <a:rPr lang="ja-JP" altLang="en-US" smtClean="0"/>
              <a:t>2019/06/14</a:t>
            </a:fld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5692E19-05EE-41F4-8AFE-D5192BCF2D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(C)Degital School, Inc.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DC42DB7-062C-4435-A540-4E8062DD3F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4791357"/>
      </p:ext>
    </p:extLst>
  </p:cSld>
  <p:clrMapOvr>
    <a:masterClrMapping/>
  </p:clrMapOvr>
  <mc:AlternateContent xmlns:mc="http://schemas.openxmlformats.org/markup-compatibility/2006">
    <mc:Choice xmlns:p15="http://schemas.microsoft.com/office/powerpoint/2012/main" Requires="p15">
      <p:transition xmlns:p14="http://schemas.microsoft.com/office/powerpoint/2010/main" spd="slow" p14:dur="1250" advTm="111000">
        <p15:prstTrans prst="pageCurlSingle"/>
      </p:transition>
    </mc:Choice>
    <mc:Fallback>
      <p:transition spd="slow" advTm="1110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9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7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5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5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theme/theme1.xml><?xml version="1.0" encoding="utf-8"?>
<a:theme xmlns:a="http://schemas.openxmlformats.org/drawingml/2006/main" name="ギャラリー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Gallery</Template>
  <TotalTime>300</TotalTime>
  <Words>260</Words>
  <Application>Microsoft Office PowerPoint</Application>
  <PresentationFormat>ワイド画面</PresentationFormat>
  <Paragraphs>68</Paragraphs>
  <Slides>5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11" baseType="lpstr">
      <vt:lpstr>Yu Gothic UI Semibold</vt:lpstr>
      <vt:lpstr>游ゴシック</vt:lpstr>
      <vt:lpstr>Arial</vt:lpstr>
      <vt:lpstr>Gill Sans MT</vt:lpstr>
      <vt:lpstr>Wingdings</vt:lpstr>
      <vt:lpstr>ギャラリー</vt:lpstr>
      <vt:lpstr>会社案内</vt:lpstr>
      <vt:lpstr>会社概要</vt:lpstr>
      <vt:lpstr>事業内容（個人向け）</vt:lpstr>
      <vt:lpstr>事業内容（法人向け）</vt:lpstr>
      <vt:lpstr>新卒採用募集要項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Gihyo Taro</dc:creator>
  <cp:lastModifiedBy>Gihyo Taro</cp:lastModifiedBy>
  <cp:revision>30</cp:revision>
  <dcterms:created xsi:type="dcterms:W3CDTF">2019-05-27T04:52:57Z</dcterms:created>
  <dcterms:modified xsi:type="dcterms:W3CDTF">2019-06-14T13:55:09Z</dcterms:modified>
</cp:coreProperties>
</file>

<file path=docProps/thumbnail.jpeg>
</file>