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31"/>
  </p:notesMasterIdLst>
  <p:sldIdLst>
    <p:sldId id="256" r:id="rId2"/>
    <p:sldId id="257" r:id="rId3"/>
    <p:sldId id="258" r:id="rId4"/>
    <p:sldId id="259" r:id="rId5"/>
    <p:sldId id="260" r:id="rId6"/>
    <p:sldId id="261" r:id="rId7"/>
    <p:sldId id="262" r:id="rId8"/>
    <p:sldId id="263" r:id="rId9"/>
    <p:sldId id="264" r:id="rId10"/>
    <p:sldId id="265" r:id="rId11"/>
    <p:sldId id="266" r:id="rId12"/>
    <p:sldId id="284"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3" r:id="rId28"/>
    <p:sldId id="281" r:id="rId29"/>
    <p:sldId id="282" r:id="rId30"/>
  </p:sldIdLst>
  <p:sldSz cx="10691813" cy="7559675"/>
  <p:notesSz cx="7104063" cy="10234613"/>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381">
          <p15:clr>
            <a:srgbClr val="747775"/>
          </p15:clr>
        </p15:guide>
        <p15:guide id="2" pos="336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D9A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4" d="100"/>
          <a:sy n="84" d="100"/>
        </p:scale>
        <p:origin x="876" y="102"/>
      </p:cViewPr>
      <p:guideLst>
        <p:guide orient="horz" pos="2381"/>
        <p:guide pos="336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903288" y="657225"/>
            <a:ext cx="4638675" cy="32813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44468" y="4157669"/>
            <a:ext cx="5155742" cy="3938844"/>
          </a:xfrm>
          <a:prstGeom prst="rect">
            <a:avLst/>
          </a:prstGeom>
          <a:noFill/>
          <a:ln>
            <a:noFill/>
          </a:ln>
        </p:spPr>
        <p:txBody>
          <a:bodyPr spcFirstLastPara="1" wrap="square" lIns="86845" tIns="86845" rIns="86845" bIns="8684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g21d6e45b860_0_12:notes"/>
          <p:cNvSpPr>
            <a:spLocks noGrp="1" noRot="1" noChangeAspect="1"/>
          </p:cNvSpPr>
          <p:nvPr>
            <p:ph type="sldImg" idx="2"/>
          </p:nvPr>
        </p:nvSpPr>
        <p:spPr>
          <a:xfrm>
            <a:off x="903288" y="657225"/>
            <a:ext cx="4640262" cy="328136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g21d6e45b860_0_12:notes"/>
          <p:cNvSpPr txBox="1">
            <a:spLocks noGrp="1"/>
          </p:cNvSpPr>
          <p:nvPr>
            <p:ph type="body" idx="1"/>
          </p:nvPr>
        </p:nvSpPr>
        <p:spPr>
          <a:xfrm>
            <a:off x="644468" y="4157669"/>
            <a:ext cx="5155742" cy="3938844"/>
          </a:xfrm>
          <a:prstGeom prst="rect">
            <a:avLst/>
          </a:prstGeom>
        </p:spPr>
        <p:txBody>
          <a:bodyPr spcFirstLastPara="1" wrap="square" lIns="86845" tIns="86845" rIns="86845" bIns="86845" anchor="t" anchorCtr="0">
            <a:noAutofit/>
          </a:bodyPr>
          <a:lstStyle/>
          <a:p>
            <a:pPr marL="0" indent="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
        <p:cNvGrpSpPr/>
        <p:nvPr/>
      </p:nvGrpSpPr>
      <p:grpSpPr>
        <a:xfrm>
          <a:off x="0" y="0"/>
          <a:ext cx="0" cy="0"/>
          <a:chOff x="0" y="0"/>
          <a:chExt cx="0" cy="0"/>
        </a:xfrm>
      </p:grpSpPr>
      <p:sp>
        <p:nvSpPr>
          <p:cNvPr id="55" name="Google Shape;55;g21d6e45b860_0_0:notes"/>
          <p:cNvSpPr>
            <a:spLocks noGrp="1" noRot="1" noChangeAspect="1"/>
          </p:cNvSpPr>
          <p:nvPr>
            <p:ph type="sldImg" idx="2"/>
          </p:nvPr>
        </p:nvSpPr>
        <p:spPr>
          <a:xfrm>
            <a:off x="903288" y="657225"/>
            <a:ext cx="4640262" cy="328136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 name="Google Shape;56;g21d6e45b860_0_0:notes"/>
          <p:cNvSpPr txBox="1">
            <a:spLocks noGrp="1"/>
          </p:cNvSpPr>
          <p:nvPr>
            <p:ph type="body" idx="1"/>
          </p:nvPr>
        </p:nvSpPr>
        <p:spPr>
          <a:xfrm>
            <a:off x="644468" y="4157669"/>
            <a:ext cx="5155742" cy="3938844"/>
          </a:xfrm>
          <a:prstGeom prst="rect">
            <a:avLst/>
          </a:prstGeom>
        </p:spPr>
        <p:txBody>
          <a:bodyPr spcFirstLastPara="1" wrap="square" lIns="86845" tIns="86845" rIns="86845" bIns="86845" anchor="t" anchorCtr="0">
            <a:noAutofit/>
          </a:bodyPr>
          <a:lstStyle/>
          <a:p>
            <a:pPr marL="0" indent="0">
              <a:buNone/>
            </a:pPr>
            <a:endParaRPr/>
          </a:p>
        </p:txBody>
      </p:sp>
    </p:spTree>
    <p:extLst>
      <p:ext uri="{BB962C8B-B14F-4D97-AF65-F5344CB8AC3E}">
        <p14:creationId xmlns:p14="http://schemas.microsoft.com/office/powerpoint/2010/main" val="17750616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
        <p:cNvGrpSpPr/>
        <p:nvPr/>
      </p:nvGrpSpPr>
      <p:grpSpPr>
        <a:xfrm>
          <a:off x="0" y="0"/>
          <a:ext cx="0" cy="0"/>
          <a:chOff x="0" y="0"/>
          <a:chExt cx="0" cy="0"/>
        </a:xfrm>
      </p:grpSpPr>
      <p:sp>
        <p:nvSpPr>
          <p:cNvPr id="55" name="Google Shape;55;g21d6e45b860_0_0:notes"/>
          <p:cNvSpPr>
            <a:spLocks noGrp="1" noRot="1" noChangeAspect="1"/>
          </p:cNvSpPr>
          <p:nvPr>
            <p:ph type="sldImg" idx="2"/>
          </p:nvPr>
        </p:nvSpPr>
        <p:spPr>
          <a:xfrm>
            <a:off x="903288" y="657225"/>
            <a:ext cx="4640262" cy="328136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 name="Google Shape;56;g21d6e45b860_0_0:notes"/>
          <p:cNvSpPr txBox="1">
            <a:spLocks noGrp="1"/>
          </p:cNvSpPr>
          <p:nvPr>
            <p:ph type="body" idx="1"/>
          </p:nvPr>
        </p:nvSpPr>
        <p:spPr>
          <a:xfrm>
            <a:off x="644468" y="4157669"/>
            <a:ext cx="5155742" cy="3938844"/>
          </a:xfrm>
          <a:prstGeom prst="rect">
            <a:avLst/>
          </a:prstGeom>
        </p:spPr>
        <p:txBody>
          <a:bodyPr spcFirstLastPara="1" wrap="square" lIns="86845" tIns="86845" rIns="86845" bIns="86845" anchor="t" anchorCtr="0">
            <a:noAutofit/>
          </a:bodyPr>
          <a:lstStyle/>
          <a:p>
            <a:pPr marL="0" indent="0">
              <a:buNone/>
            </a:pPr>
            <a:endParaRPr/>
          </a:p>
        </p:txBody>
      </p:sp>
    </p:spTree>
    <p:extLst>
      <p:ext uri="{BB962C8B-B14F-4D97-AF65-F5344CB8AC3E}">
        <p14:creationId xmlns:p14="http://schemas.microsoft.com/office/powerpoint/2010/main" val="9382492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
        <p:cNvGrpSpPr/>
        <p:nvPr/>
      </p:nvGrpSpPr>
      <p:grpSpPr>
        <a:xfrm>
          <a:off x="0" y="0"/>
          <a:ext cx="0" cy="0"/>
          <a:chOff x="0" y="0"/>
          <a:chExt cx="0" cy="0"/>
        </a:xfrm>
      </p:grpSpPr>
      <p:sp>
        <p:nvSpPr>
          <p:cNvPr id="55" name="Google Shape;55;g21d6e45b860_0_0:notes"/>
          <p:cNvSpPr>
            <a:spLocks noGrp="1" noRot="1" noChangeAspect="1"/>
          </p:cNvSpPr>
          <p:nvPr>
            <p:ph type="sldImg" idx="2"/>
          </p:nvPr>
        </p:nvSpPr>
        <p:spPr>
          <a:xfrm>
            <a:off x="903288" y="657225"/>
            <a:ext cx="4640262" cy="328136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 name="Google Shape;56;g21d6e45b860_0_0:notes"/>
          <p:cNvSpPr txBox="1">
            <a:spLocks noGrp="1"/>
          </p:cNvSpPr>
          <p:nvPr>
            <p:ph type="body" idx="1"/>
          </p:nvPr>
        </p:nvSpPr>
        <p:spPr>
          <a:xfrm>
            <a:off x="644468" y="4157669"/>
            <a:ext cx="5155742" cy="3938844"/>
          </a:xfrm>
          <a:prstGeom prst="rect">
            <a:avLst/>
          </a:prstGeom>
        </p:spPr>
        <p:txBody>
          <a:bodyPr spcFirstLastPara="1" wrap="square" lIns="86845" tIns="86845" rIns="86845" bIns="86845" anchor="t" anchorCtr="0">
            <a:noAutofit/>
          </a:bodyPr>
          <a:lstStyle/>
          <a:p>
            <a:pPr marL="0" indent="0">
              <a:buNone/>
            </a:pPr>
            <a:endParaRPr/>
          </a:p>
        </p:txBody>
      </p:sp>
    </p:spTree>
    <p:extLst>
      <p:ext uri="{BB962C8B-B14F-4D97-AF65-F5344CB8AC3E}">
        <p14:creationId xmlns:p14="http://schemas.microsoft.com/office/powerpoint/2010/main" val="7766149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
        <p:cNvGrpSpPr/>
        <p:nvPr/>
      </p:nvGrpSpPr>
      <p:grpSpPr>
        <a:xfrm>
          <a:off x="0" y="0"/>
          <a:ext cx="0" cy="0"/>
          <a:chOff x="0" y="0"/>
          <a:chExt cx="0" cy="0"/>
        </a:xfrm>
      </p:grpSpPr>
      <p:sp>
        <p:nvSpPr>
          <p:cNvPr id="55" name="Google Shape;55;g21d6e45b860_0_0:notes"/>
          <p:cNvSpPr>
            <a:spLocks noGrp="1" noRot="1" noChangeAspect="1"/>
          </p:cNvSpPr>
          <p:nvPr>
            <p:ph type="sldImg" idx="2"/>
          </p:nvPr>
        </p:nvSpPr>
        <p:spPr>
          <a:xfrm>
            <a:off x="903288" y="657225"/>
            <a:ext cx="4640262" cy="328136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 name="Google Shape;56;g21d6e45b860_0_0:notes"/>
          <p:cNvSpPr txBox="1">
            <a:spLocks noGrp="1"/>
          </p:cNvSpPr>
          <p:nvPr>
            <p:ph type="body" idx="1"/>
          </p:nvPr>
        </p:nvSpPr>
        <p:spPr>
          <a:xfrm>
            <a:off x="644468" y="4157669"/>
            <a:ext cx="5155742" cy="3938844"/>
          </a:xfrm>
          <a:prstGeom prst="rect">
            <a:avLst/>
          </a:prstGeom>
        </p:spPr>
        <p:txBody>
          <a:bodyPr spcFirstLastPara="1" wrap="square" lIns="86845" tIns="86845" rIns="86845" bIns="86845" anchor="t" anchorCtr="0">
            <a:noAutofit/>
          </a:bodyPr>
          <a:lstStyle/>
          <a:p>
            <a:pPr marL="0" indent="0">
              <a:buNone/>
            </a:pPr>
            <a:endParaRPr/>
          </a:p>
        </p:txBody>
      </p:sp>
    </p:spTree>
    <p:extLst>
      <p:ext uri="{BB962C8B-B14F-4D97-AF65-F5344CB8AC3E}">
        <p14:creationId xmlns:p14="http://schemas.microsoft.com/office/powerpoint/2010/main" val="111988976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
        <p:cNvGrpSpPr/>
        <p:nvPr/>
      </p:nvGrpSpPr>
      <p:grpSpPr>
        <a:xfrm>
          <a:off x="0" y="0"/>
          <a:ext cx="0" cy="0"/>
          <a:chOff x="0" y="0"/>
          <a:chExt cx="0" cy="0"/>
        </a:xfrm>
      </p:grpSpPr>
      <p:sp>
        <p:nvSpPr>
          <p:cNvPr id="55" name="Google Shape;55;g21d6e45b860_0_0:notes"/>
          <p:cNvSpPr>
            <a:spLocks noGrp="1" noRot="1" noChangeAspect="1"/>
          </p:cNvSpPr>
          <p:nvPr>
            <p:ph type="sldImg" idx="2"/>
          </p:nvPr>
        </p:nvSpPr>
        <p:spPr>
          <a:xfrm>
            <a:off x="903288" y="657225"/>
            <a:ext cx="4640262" cy="328136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 name="Google Shape;56;g21d6e45b860_0_0:notes"/>
          <p:cNvSpPr txBox="1">
            <a:spLocks noGrp="1"/>
          </p:cNvSpPr>
          <p:nvPr>
            <p:ph type="body" idx="1"/>
          </p:nvPr>
        </p:nvSpPr>
        <p:spPr>
          <a:xfrm>
            <a:off x="644468" y="4157669"/>
            <a:ext cx="5155742" cy="3938844"/>
          </a:xfrm>
          <a:prstGeom prst="rect">
            <a:avLst/>
          </a:prstGeom>
        </p:spPr>
        <p:txBody>
          <a:bodyPr spcFirstLastPara="1" wrap="square" lIns="86845" tIns="86845" rIns="86845" bIns="86845" anchor="t" anchorCtr="0">
            <a:noAutofit/>
          </a:bodyPr>
          <a:lstStyle/>
          <a:p>
            <a:pPr marL="0" indent="0">
              <a:buNone/>
            </a:pPr>
            <a:endParaRPr/>
          </a:p>
        </p:txBody>
      </p:sp>
    </p:spTree>
    <p:extLst>
      <p:ext uri="{BB962C8B-B14F-4D97-AF65-F5344CB8AC3E}">
        <p14:creationId xmlns:p14="http://schemas.microsoft.com/office/powerpoint/2010/main" val="406928915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
        <p:cNvGrpSpPr/>
        <p:nvPr/>
      </p:nvGrpSpPr>
      <p:grpSpPr>
        <a:xfrm>
          <a:off x="0" y="0"/>
          <a:ext cx="0" cy="0"/>
          <a:chOff x="0" y="0"/>
          <a:chExt cx="0" cy="0"/>
        </a:xfrm>
      </p:grpSpPr>
      <p:sp>
        <p:nvSpPr>
          <p:cNvPr id="55" name="Google Shape;55;g21d6e45b860_0_0:notes"/>
          <p:cNvSpPr>
            <a:spLocks noGrp="1" noRot="1" noChangeAspect="1"/>
          </p:cNvSpPr>
          <p:nvPr>
            <p:ph type="sldImg" idx="2"/>
          </p:nvPr>
        </p:nvSpPr>
        <p:spPr>
          <a:xfrm>
            <a:off x="903288" y="657225"/>
            <a:ext cx="4640262" cy="328136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 name="Google Shape;56;g21d6e45b860_0_0:notes"/>
          <p:cNvSpPr txBox="1">
            <a:spLocks noGrp="1"/>
          </p:cNvSpPr>
          <p:nvPr>
            <p:ph type="body" idx="1"/>
          </p:nvPr>
        </p:nvSpPr>
        <p:spPr>
          <a:xfrm>
            <a:off x="644468" y="4157669"/>
            <a:ext cx="5155742" cy="3938844"/>
          </a:xfrm>
          <a:prstGeom prst="rect">
            <a:avLst/>
          </a:prstGeom>
        </p:spPr>
        <p:txBody>
          <a:bodyPr spcFirstLastPara="1" wrap="square" lIns="86845" tIns="86845" rIns="86845" bIns="86845" anchor="t" anchorCtr="0">
            <a:noAutofit/>
          </a:bodyPr>
          <a:lstStyle/>
          <a:p>
            <a:pPr marL="0" indent="0">
              <a:buNone/>
            </a:pPr>
            <a:endParaRPr/>
          </a:p>
        </p:txBody>
      </p:sp>
    </p:spTree>
    <p:extLst>
      <p:ext uri="{BB962C8B-B14F-4D97-AF65-F5344CB8AC3E}">
        <p14:creationId xmlns:p14="http://schemas.microsoft.com/office/powerpoint/2010/main" val="146938955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
        <p:cNvGrpSpPr/>
        <p:nvPr/>
      </p:nvGrpSpPr>
      <p:grpSpPr>
        <a:xfrm>
          <a:off x="0" y="0"/>
          <a:ext cx="0" cy="0"/>
          <a:chOff x="0" y="0"/>
          <a:chExt cx="0" cy="0"/>
        </a:xfrm>
      </p:grpSpPr>
      <p:sp>
        <p:nvSpPr>
          <p:cNvPr id="55" name="Google Shape;55;g21d6e45b860_0_0:notes"/>
          <p:cNvSpPr>
            <a:spLocks noGrp="1" noRot="1" noChangeAspect="1"/>
          </p:cNvSpPr>
          <p:nvPr>
            <p:ph type="sldImg" idx="2"/>
          </p:nvPr>
        </p:nvSpPr>
        <p:spPr>
          <a:xfrm>
            <a:off x="903288" y="657225"/>
            <a:ext cx="4640262" cy="328136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 name="Google Shape;56;g21d6e45b860_0_0:notes"/>
          <p:cNvSpPr txBox="1">
            <a:spLocks noGrp="1"/>
          </p:cNvSpPr>
          <p:nvPr>
            <p:ph type="body" idx="1"/>
          </p:nvPr>
        </p:nvSpPr>
        <p:spPr>
          <a:xfrm>
            <a:off x="644468" y="4157669"/>
            <a:ext cx="5155742" cy="3938844"/>
          </a:xfrm>
          <a:prstGeom prst="rect">
            <a:avLst/>
          </a:prstGeom>
        </p:spPr>
        <p:txBody>
          <a:bodyPr spcFirstLastPara="1" wrap="square" lIns="86845" tIns="86845" rIns="86845" bIns="86845" anchor="t" anchorCtr="0">
            <a:noAutofit/>
          </a:bodyPr>
          <a:lstStyle/>
          <a:p>
            <a:pPr marL="0" indent="0">
              <a:buNone/>
            </a:pPr>
            <a:endParaRPr/>
          </a:p>
        </p:txBody>
      </p:sp>
    </p:spTree>
    <p:extLst>
      <p:ext uri="{BB962C8B-B14F-4D97-AF65-F5344CB8AC3E}">
        <p14:creationId xmlns:p14="http://schemas.microsoft.com/office/powerpoint/2010/main" val="334099568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
        <p:cNvGrpSpPr/>
        <p:nvPr/>
      </p:nvGrpSpPr>
      <p:grpSpPr>
        <a:xfrm>
          <a:off x="0" y="0"/>
          <a:ext cx="0" cy="0"/>
          <a:chOff x="0" y="0"/>
          <a:chExt cx="0" cy="0"/>
        </a:xfrm>
      </p:grpSpPr>
      <p:sp>
        <p:nvSpPr>
          <p:cNvPr id="55" name="Google Shape;55;g21d6e45b860_0_0:notes"/>
          <p:cNvSpPr>
            <a:spLocks noGrp="1" noRot="1" noChangeAspect="1"/>
          </p:cNvSpPr>
          <p:nvPr>
            <p:ph type="sldImg" idx="2"/>
          </p:nvPr>
        </p:nvSpPr>
        <p:spPr>
          <a:xfrm>
            <a:off x="903288" y="657225"/>
            <a:ext cx="4640262" cy="328136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 name="Google Shape;56;g21d6e45b860_0_0:notes"/>
          <p:cNvSpPr txBox="1">
            <a:spLocks noGrp="1"/>
          </p:cNvSpPr>
          <p:nvPr>
            <p:ph type="body" idx="1"/>
          </p:nvPr>
        </p:nvSpPr>
        <p:spPr>
          <a:xfrm>
            <a:off x="644468" y="4157669"/>
            <a:ext cx="5155742" cy="3938844"/>
          </a:xfrm>
          <a:prstGeom prst="rect">
            <a:avLst/>
          </a:prstGeom>
        </p:spPr>
        <p:txBody>
          <a:bodyPr spcFirstLastPara="1" wrap="square" lIns="86845" tIns="86845" rIns="86845" bIns="86845" anchor="t" anchorCtr="0">
            <a:noAutofit/>
          </a:bodyPr>
          <a:lstStyle/>
          <a:p>
            <a:pPr marL="0" indent="0">
              <a:buNone/>
            </a:pPr>
            <a:endParaRPr/>
          </a:p>
        </p:txBody>
      </p:sp>
    </p:spTree>
    <p:extLst>
      <p:ext uri="{BB962C8B-B14F-4D97-AF65-F5344CB8AC3E}">
        <p14:creationId xmlns:p14="http://schemas.microsoft.com/office/powerpoint/2010/main" val="148138101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
        <p:cNvGrpSpPr/>
        <p:nvPr/>
      </p:nvGrpSpPr>
      <p:grpSpPr>
        <a:xfrm>
          <a:off x="0" y="0"/>
          <a:ext cx="0" cy="0"/>
          <a:chOff x="0" y="0"/>
          <a:chExt cx="0" cy="0"/>
        </a:xfrm>
      </p:grpSpPr>
      <p:sp>
        <p:nvSpPr>
          <p:cNvPr id="55" name="Google Shape;55;g21d6e45b860_0_0:notes"/>
          <p:cNvSpPr>
            <a:spLocks noGrp="1" noRot="1" noChangeAspect="1"/>
          </p:cNvSpPr>
          <p:nvPr>
            <p:ph type="sldImg" idx="2"/>
          </p:nvPr>
        </p:nvSpPr>
        <p:spPr>
          <a:xfrm>
            <a:off x="903288" y="657225"/>
            <a:ext cx="4640262" cy="328136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 name="Google Shape;56;g21d6e45b860_0_0:notes"/>
          <p:cNvSpPr txBox="1">
            <a:spLocks noGrp="1"/>
          </p:cNvSpPr>
          <p:nvPr>
            <p:ph type="body" idx="1"/>
          </p:nvPr>
        </p:nvSpPr>
        <p:spPr>
          <a:xfrm>
            <a:off x="644468" y="4157669"/>
            <a:ext cx="5155742" cy="3938844"/>
          </a:xfrm>
          <a:prstGeom prst="rect">
            <a:avLst/>
          </a:prstGeom>
        </p:spPr>
        <p:txBody>
          <a:bodyPr spcFirstLastPara="1" wrap="square" lIns="86845" tIns="86845" rIns="86845" bIns="86845" anchor="t" anchorCtr="0">
            <a:noAutofit/>
          </a:bodyPr>
          <a:lstStyle/>
          <a:p>
            <a:pPr marL="0" indent="0">
              <a:buNone/>
            </a:pPr>
            <a:endParaRPr/>
          </a:p>
        </p:txBody>
      </p:sp>
    </p:spTree>
    <p:extLst>
      <p:ext uri="{BB962C8B-B14F-4D97-AF65-F5344CB8AC3E}">
        <p14:creationId xmlns:p14="http://schemas.microsoft.com/office/powerpoint/2010/main" val="121956854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
        <p:cNvGrpSpPr/>
        <p:nvPr/>
      </p:nvGrpSpPr>
      <p:grpSpPr>
        <a:xfrm>
          <a:off x="0" y="0"/>
          <a:ext cx="0" cy="0"/>
          <a:chOff x="0" y="0"/>
          <a:chExt cx="0" cy="0"/>
        </a:xfrm>
      </p:grpSpPr>
      <p:sp>
        <p:nvSpPr>
          <p:cNvPr id="55" name="Google Shape;55;g21d6e45b860_0_0:notes"/>
          <p:cNvSpPr>
            <a:spLocks noGrp="1" noRot="1" noChangeAspect="1"/>
          </p:cNvSpPr>
          <p:nvPr>
            <p:ph type="sldImg" idx="2"/>
          </p:nvPr>
        </p:nvSpPr>
        <p:spPr>
          <a:xfrm>
            <a:off x="903288" y="657225"/>
            <a:ext cx="4640262" cy="328136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 name="Google Shape;56;g21d6e45b860_0_0:notes"/>
          <p:cNvSpPr txBox="1">
            <a:spLocks noGrp="1"/>
          </p:cNvSpPr>
          <p:nvPr>
            <p:ph type="body" idx="1"/>
          </p:nvPr>
        </p:nvSpPr>
        <p:spPr>
          <a:xfrm>
            <a:off x="644468" y="4157669"/>
            <a:ext cx="5155742" cy="3938844"/>
          </a:xfrm>
          <a:prstGeom prst="rect">
            <a:avLst/>
          </a:prstGeom>
        </p:spPr>
        <p:txBody>
          <a:bodyPr spcFirstLastPara="1" wrap="square" lIns="86845" tIns="86845" rIns="86845" bIns="86845" anchor="t" anchorCtr="0">
            <a:noAutofit/>
          </a:bodyPr>
          <a:lstStyle/>
          <a:p>
            <a:pPr marL="0" indent="0">
              <a:buNone/>
            </a:pPr>
            <a:endParaRPr/>
          </a:p>
        </p:txBody>
      </p:sp>
    </p:spTree>
    <p:extLst>
      <p:ext uri="{BB962C8B-B14F-4D97-AF65-F5344CB8AC3E}">
        <p14:creationId xmlns:p14="http://schemas.microsoft.com/office/powerpoint/2010/main" val="13891447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
        <p:cNvGrpSpPr/>
        <p:nvPr/>
      </p:nvGrpSpPr>
      <p:grpSpPr>
        <a:xfrm>
          <a:off x="0" y="0"/>
          <a:ext cx="0" cy="0"/>
          <a:chOff x="0" y="0"/>
          <a:chExt cx="0" cy="0"/>
        </a:xfrm>
      </p:grpSpPr>
      <p:sp>
        <p:nvSpPr>
          <p:cNvPr id="55" name="Google Shape;55;g21d6e45b860_0_0:notes"/>
          <p:cNvSpPr>
            <a:spLocks noGrp="1" noRot="1" noChangeAspect="1"/>
          </p:cNvSpPr>
          <p:nvPr>
            <p:ph type="sldImg" idx="2"/>
          </p:nvPr>
        </p:nvSpPr>
        <p:spPr>
          <a:xfrm>
            <a:off x="903288" y="657225"/>
            <a:ext cx="4640262" cy="328136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 name="Google Shape;56;g21d6e45b860_0_0:notes"/>
          <p:cNvSpPr txBox="1">
            <a:spLocks noGrp="1"/>
          </p:cNvSpPr>
          <p:nvPr>
            <p:ph type="body" idx="1"/>
          </p:nvPr>
        </p:nvSpPr>
        <p:spPr>
          <a:xfrm>
            <a:off x="644468" y="4157669"/>
            <a:ext cx="5155742" cy="3938844"/>
          </a:xfrm>
          <a:prstGeom prst="rect">
            <a:avLst/>
          </a:prstGeom>
        </p:spPr>
        <p:txBody>
          <a:bodyPr spcFirstLastPara="1" wrap="square" lIns="86845" tIns="86845" rIns="86845" bIns="86845" anchor="t" anchorCtr="0">
            <a:noAutofit/>
          </a:bodyPr>
          <a:lstStyle/>
          <a:p>
            <a:pPr marL="0" indent="0">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
        <p:cNvGrpSpPr/>
        <p:nvPr/>
      </p:nvGrpSpPr>
      <p:grpSpPr>
        <a:xfrm>
          <a:off x="0" y="0"/>
          <a:ext cx="0" cy="0"/>
          <a:chOff x="0" y="0"/>
          <a:chExt cx="0" cy="0"/>
        </a:xfrm>
      </p:grpSpPr>
      <p:sp>
        <p:nvSpPr>
          <p:cNvPr id="55" name="Google Shape;55;g21d6e45b860_0_0:notes"/>
          <p:cNvSpPr>
            <a:spLocks noGrp="1" noRot="1" noChangeAspect="1"/>
          </p:cNvSpPr>
          <p:nvPr>
            <p:ph type="sldImg" idx="2"/>
          </p:nvPr>
        </p:nvSpPr>
        <p:spPr>
          <a:xfrm>
            <a:off x="903288" y="657225"/>
            <a:ext cx="4640262" cy="328136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 name="Google Shape;56;g21d6e45b860_0_0:notes"/>
          <p:cNvSpPr txBox="1">
            <a:spLocks noGrp="1"/>
          </p:cNvSpPr>
          <p:nvPr>
            <p:ph type="body" idx="1"/>
          </p:nvPr>
        </p:nvSpPr>
        <p:spPr>
          <a:xfrm>
            <a:off x="644468" y="4157669"/>
            <a:ext cx="5155742" cy="3938844"/>
          </a:xfrm>
          <a:prstGeom prst="rect">
            <a:avLst/>
          </a:prstGeom>
        </p:spPr>
        <p:txBody>
          <a:bodyPr spcFirstLastPara="1" wrap="square" lIns="86845" tIns="86845" rIns="86845" bIns="86845" anchor="t" anchorCtr="0">
            <a:noAutofit/>
          </a:bodyPr>
          <a:lstStyle/>
          <a:p>
            <a:pPr marL="0" indent="0">
              <a:buNone/>
            </a:pPr>
            <a:endParaRPr/>
          </a:p>
        </p:txBody>
      </p:sp>
    </p:spTree>
    <p:extLst>
      <p:ext uri="{BB962C8B-B14F-4D97-AF65-F5344CB8AC3E}">
        <p14:creationId xmlns:p14="http://schemas.microsoft.com/office/powerpoint/2010/main" val="287597722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
        <p:cNvGrpSpPr/>
        <p:nvPr/>
      </p:nvGrpSpPr>
      <p:grpSpPr>
        <a:xfrm>
          <a:off x="0" y="0"/>
          <a:ext cx="0" cy="0"/>
          <a:chOff x="0" y="0"/>
          <a:chExt cx="0" cy="0"/>
        </a:xfrm>
      </p:grpSpPr>
      <p:sp>
        <p:nvSpPr>
          <p:cNvPr id="55" name="Google Shape;55;g21d6e45b860_0_0:notes"/>
          <p:cNvSpPr>
            <a:spLocks noGrp="1" noRot="1" noChangeAspect="1"/>
          </p:cNvSpPr>
          <p:nvPr>
            <p:ph type="sldImg" idx="2"/>
          </p:nvPr>
        </p:nvSpPr>
        <p:spPr>
          <a:xfrm>
            <a:off x="903288" y="657225"/>
            <a:ext cx="4640262" cy="328136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 name="Google Shape;56;g21d6e45b860_0_0:notes"/>
          <p:cNvSpPr txBox="1">
            <a:spLocks noGrp="1"/>
          </p:cNvSpPr>
          <p:nvPr>
            <p:ph type="body" idx="1"/>
          </p:nvPr>
        </p:nvSpPr>
        <p:spPr>
          <a:xfrm>
            <a:off x="644468" y="4157669"/>
            <a:ext cx="5155742" cy="3938844"/>
          </a:xfrm>
          <a:prstGeom prst="rect">
            <a:avLst/>
          </a:prstGeom>
        </p:spPr>
        <p:txBody>
          <a:bodyPr spcFirstLastPara="1" wrap="square" lIns="86845" tIns="86845" rIns="86845" bIns="86845" anchor="t" anchorCtr="0">
            <a:noAutofit/>
          </a:bodyPr>
          <a:lstStyle/>
          <a:p>
            <a:pPr marL="0" indent="0">
              <a:buNone/>
            </a:pPr>
            <a:endParaRPr/>
          </a:p>
        </p:txBody>
      </p:sp>
    </p:spTree>
    <p:extLst>
      <p:ext uri="{BB962C8B-B14F-4D97-AF65-F5344CB8AC3E}">
        <p14:creationId xmlns:p14="http://schemas.microsoft.com/office/powerpoint/2010/main" val="93075380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
        <p:cNvGrpSpPr/>
        <p:nvPr/>
      </p:nvGrpSpPr>
      <p:grpSpPr>
        <a:xfrm>
          <a:off x="0" y="0"/>
          <a:ext cx="0" cy="0"/>
          <a:chOff x="0" y="0"/>
          <a:chExt cx="0" cy="0"/>
        </a:xfrm>
      </p:grpSpPr>
      <p:sp>
        <p:nvSpPr>
          <p:cNvPr id="55" name="Google Shape;55;g21d6e45b860_0_0:notes"/>
          <p:cNvSpPr>
            <a:spLocks noGrp="1" noRot="1" noChangeAspect="1"/>
          </p:cNvSpPr>
          <p:nvPr>
            <p:ph type="sldImg" idx="2"/>
          </p:nvPr>
        </p:nvSpPr>
        <p:spPr>
          <a:xfrm>
            <a:off x="903288" y="657225"/>
            <a:ext cx="4640262" cy="328136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 name="Google Shape;56;g21d6e45b860_0_0:notes"/>
          <p:cNvSpPr txBox="1">
            <a:spLocks noGrp="1"/>
          </p:cNvSpPr>
          <p:nvPr>
            <p:ph type="body" idx="1"/>
          </p:nvPr>
        </p:nvSpPr>
        <p:spPr>
          <a:xfrm>
            <a:off x="644468" y="4157669"/>
            <a:ext cx="5155742" cy="3938844"/>
          </a:xfrm>
          <a:prstGeom prst="rect">
            <a:avLst/>
          </a:prstGeom>
        </p:spPr>
        <p:txBody>
          <a:bodyPr spcFirstLastPara="1" wrap="square" lIns="86845" tIns="86845" rIns="86845" bIns="86845" anchor="t" anchorCtr="0">
            <a:noAutofit/>
          </a:bodyPr>
          <a:lstStyle/>
          <a:p>
            <a:pPr marL="0" indent="0">
              <a:buNone/>
            </a:pPr>
            <a:endParaRPr/>
          </a:p>
        </p:txBody>
      </p:sp>
    </p:spTree>
    <p:extLst>
      <p:ext uri="{BB962C8B-B14F-4D97-AF65-F5344CB8AC3E}">
        <p14:creationId xmlns:p14="http://schemas.microsoft.com/office/powerpoint/2010/main" val="84997914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
        <p:cNvGrpSpPr/>
        <p:nvPr/>
      </p:nvGrpSpPr>
      <p:grpSpPr>
        <a:xfrm>
          <a:off x="0" y="0"/>
          <a:ext cx="0" cy="0"/>
          <a:chOff x="0" y="0"/>
          <a:chExt cx="0" cy="0"/>
        </a:xfrm>
      </p:grpSpPr>
      <p:sp>
        <p:nvSpPr>
          <p:cNvPr id="55" name="Google Shape;55;g21d6e45b860_0_0:notes"/>
          <p:cNvSpPr>
            <a:spLocks noGrp="1" noRot="1" noChangeAspect="1"/>
          </p:cNvSpPr>
          <p:nvPr>
            <p:ph type="sldImg" idx="2"/>
          </p:nvPr>
        </p:nvSpPr>
        <p:spPr>
          <a:xfrm>
            <a:off x="903288" y="657225"/>
            <a:ext cx="4640262" cy="328136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 name="Google Shape;56;g21d6e45b860_0_0:notes"/>
          <p:cNvSpPr txBox="1">
            <a:spLocks noGrp="1"/>
          </p:cNvSpPr>
          <p:nvPr>
            <p:ph type="body" idx="1"/>
          </p:nvPr>
        </p:nvSpPr>
        <p:spPr>
          <a:xfrm>
            <a:off x="644468" y="4157669"/>
            <a:ext cx="5155742" cy="3938844"/>
          </a:xfrm>
          <a:prstGeom prst="rect">
            <a:avLst/>
          </a:prstGeom>
        </p:spPr>
        <p:txBody>
          <a:bodyPr spcFirstLastPara="1" wrap="square" lIns="86845" tIns="86845" rIns="86845" bIns="86845" anchor="t" anchorCtr="0">
            <a:noAutofit/>
          </a:bodyPr>
          <a:lstStyle/>
          <a:p>
            <a:pPr marL="0" indent="0">
              <a:buNone/>
            </a:pPr>
            <a:endParaRPr/>
          </a:p>
        </p:txBody>
      </p:sp>
    </p:spTree>
    <p:extLst>
      <p:ext uri="{BB962C8B-B14F-4D97-AF65-F5344CB8AC3E}">
        <p14:creationId xmlns:p14="http://schemas.microsoft.com/office/powerpoint/2010/main" val="356644781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
        <p:cNvGrpSpPr/>
        <p:nvPr/>
      </p:nvGrpSpPr>
      <p:grpSpPr>
        <a:xfrm>
          <a:off x="0" y="0"/>
          <a:ext cx="0" cy="0"/>
          <a:chOff x="0" y="0"/>
          <a:chExt cx="0" cy="0"/>
        </a:xfrm>
      </p:grpSpPr>
      <p:sp>
        <p:nvSpPr>
          <p:cNvPr id="55" name="Google Shape;55;g21d6e45b860_0_0:notes"/>
          <p:cNvSpPr>
            <a:spLocks noGrp="1" noRot="1" noChangeAspect="1"/>
          </p:cNvSpPr>
          <p:nvPr>
            <p:ph type="sldImg" idx="2"/>
          </p:nvPr>
        </p:nvSpPr>
        <p:spPr>
          <a:xfrm>
            <a:off x="903288" y="657225"/>
            <a:ext cx="4640262" cy="328136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 name="Google Shape;56;g21d6e45b860_0_0:notes"/>
          <p:cNvSpPr txBox="1">
            <a:spLocks noGrp="1"/>
          </p:cNvSpPr>
          <p:nvPr>
            <p:ph type="body" idx="1"/>
          </p:nvPr>
        </p:nvSpPr>
        <p:spPr>
          <a:xfrm>
            <a:off x="644468" y="4157669"/>
            <a:ext cx="5155742" cy="3938844"/>
          </a:xfrm>
          <a:prstGeom prst="rect">
            <a:avLst/>
          </a:prstGeom>
        </p:spPr>
        <p:txBody>
          <a:bodyPr spcFirstLastPara="1" wrap="square" lIns="86845" tIns="86845" rIns="86845" bIns="86845" anchor="t" anchorCtr="0">
            <a:noAutofit/>
          </a:bodyPr>
          <a:lstStyle/>
          <a:p>
            <a:pPr marL="0" indent="0">
              <a:buNone/>
            </a:pPr>
            <a:endParaRPr/>
          </a:p>
        </p:txBody>
      </p:sp>
    </p:spTree>
    <p:extLst>
      <p:ext uri="{BB962C8B-B14F-4D97-AF65-F5344CB8AC3E}">
        <p14:creationId xmlns:p14="http://schemas.microsoft.com/office/powerpoint/2010/main" val="246238710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
        <p:cNvGrpSpPr/>
        <p:nvPr/>
      </p:nvGrpSpPr>
      <p:grpSpPr>
        <a:xfrm>
          <a:off x="0" y="0"/>
          <a:ext cx="0" cy="0"/>
          <a:chOff x="0" y="0"/>
          <a:chExt cx="0" cy="0"/>
        </a:xfrm>
      </p:grpSpPr>
      <p:sp>
        <p:nvSpPr>
          <p:cNvPr id="55" name="Google Shape;55;g21d6e45b860_0_0:notes"/>
          <p:cNvSpPr>
            <a:spLocks noGrp="1" noRot="1" noChangeAspect="1"/>
          </p:cNvSpPr>
          <p:nvPr>
            <p:ph type="sldImg" idx="2"/>
          </p:nvPr>
        </p:nvSpPr>
        <p:spPr>
          <a:xfrm>
            <a:off x="903288" y="657225"/>
            <a:ext cx="4640262" cy="328136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 name="Google Shape;56;g21d6e45b860_0_0:notes"/>
          <p:cNvSpPr txBox="1">
            <a:spLocks noGrp="1"/>
          </p:cNvSpPr>
          <p:nvPr>
            <p:ph type="body" idx="1"/>
          </p:nvPr>
        </p:nvSpPr>
        <p:spPr>
          <a:xfrm>
            <a:off x="644468" y="4157669"/>
            <a:ext cx="5155742" cy="3938844"/>
          </a:xfrm>
          <a:prstGeom prst="rect">
            <a:avLst/>
          </a:prstGeom>
        </p:spPr>
        <p:txBody>
          <a:bodyPr spcFirstLastPara="1" wrap="square" lIns="86845" tIns="86845" rIns="86845" bIns="86845" anchor="t" anchorCtr="0">
            <a:noAutofit/>
          </a:bodyPr>
          <a:lstStyle/>
          <a:p>
            <a:pPr marL="0" indent="0">
              <a:buNone/>
            </a:pPr>
            <a:endParaRPr/>
          </a:p>
        </p:txBody>
      </p:sp>
    </p:spTree>
    <p:extLst>
      <p:ext uri="{BB962C8B-B14F-4D97-AF65-F5344CB8AC3E}">
        <p14:creationId xmlns:p14="http://schemas.microsoft.com/office/powerpoint/2010/main" val="359249476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
        <p:cNvGrpSpPr/>
        <p:nvPr/>
      </p:nvGrpSpPr>
      <p:grpSpPr>
        <a:xfrm>
          <a:off x="0" y="0"/>
          <a:ext cx="0" cy="0"/>
          <a:chOff x="0" y="0"/>
          <a:chExt cx="0" cy="0"/>
        </a:xfrm>
      </p:grpSpPr>
      <p:sp>
        <p:nvSpPr>
          <p:cNvPr id="55" name="Google Shape;55;g21d6e45b860_0_0:notes"/>
          <p:cNvSpPr>
            <a:spLocks noGrp="1" noRot="1" noChangeAspect="1"/>
          </p:cNvSpPr>
          <p:nvPr>
            <p:ph type="sldImg" idx="2"/>
          </p:nvPr>
        </p:nvSpPr>
        <p:spPr>
          <a:xfrm>
            <a:off x="903288" y="657225"/>
            <a:ext cx="4640262" cy="328136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 name="Google Shape;56;g21d6e45b860_0_0:notes"/>
          <p:cNvSpPr txBox="1">
            <a:spLocks noGrp="1"/>
          </p:cNvSpPr>
          <p:nvPr>
            <p:ph type="body" idx="1"/>
          </p:nvPr>
        </p:nvSpPr>
        <p:spPr>
          <a:xfrm>
            <a:off x="644468" y="4157669"/>
            <a:ext cx="5155742" cy="3938844"/>
          </a:xfrm>
          <a:prstGeom prst="rect">
            <a:avLst/>
          </a:prstGeom>
        </p:spPr>
        <p:txBody>
          <a:bodyPr spcFirstLastPara="1" wrap="square" lIns="86845" tIns="86845" rIns="86845" bIns="86845" anchor="t" anchorCtr="0">
            <a:noAutofit/>
          </a:bodyPr>
          <a:lstStyle/>
          <a:p>
            <a:pPr marL="0" indent="0">
              <a:buNone/>
            </a:pPr>
            <a:endParaRPr/>
          </a:p>
        </p:txBody>
      </p:sp>
    </p:spTree>
    <p:extLst>
      <p:ext uri="{BB962C8B-B14F-4D97-AF65-F5344CB8AC3E}">
        <p14:creationId xmlns:p14="http://schemas.microsoft.com/office/powerpoint/2010/main" val="20557488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
        <p:cNvGrpSpPr/>
        <p:nvPr/>
      </p:nvGrpSpPr>
      <p:grpSpPr>
        <a:xfrm>
          <a:off x="0" y="0"/>
          <a:ext cx="0" cy="0"/>
          <a:chOff x="0" y="0"/>
          <a:chExt cx="0" cy="0"/>
        </a:xfrm>
      </p:grpSpPr>
      <p:sp>
        <p:nvSpPr>
          <p:cNvPr id="55" name="Google Shape;55;g21d6e45b860_0_0:notes"/>
          <p:cNvSpPr>
            <a:spLocks noGrp="1" noRot="1" noChangeAspect="1"/>
          </p:cNvSpPr>
          <p:nvPr>
            <p:ph type="sldImg" idx="2"/>
          </p:nvPr>
        </p:nvSpPr>
        <p:spPr>
          <a:xfrm>
            <a:off x="903288" y="657225"/>
            <a:ext cx="4640262" cy="328136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 name="Google Shape;56;g21d6e45b860_0_0:notes"/>
          <p:cNvSpPr txBox="1">
            <a:spLocks noGrp="1"/>
          </p:cNvSpPr>
          <p:nvPr>
            <p:ph type="body" idx="1"/>
          </p:nvPr>
        </p:nvSpPr>
        <p:spPr>
          <a:xfrm>
            <a:off x="644468" y="4157669"/>
            <a:ext cx="5155742" cy="3938844"/>
          </a:xfrm>
          <a:prstGeom prst="rect">
            <a:avLst/>
          </a:prstGeom>
        </p:spPr>
        <p:txBody>
          <a:bodyPr spcFirstLastPara="1" wrap="square" lIns="86845" tIns="86845" rIns="86845" bIns="86845" anchor="t" anchorCtr="0">
            <a:noAutofit/>
          </a:bodyPr>
          <a:lstStyle/>
          <a:p>
            <a:pPr marL="0" indent="0">
              <a:buNone/>
            </a:pPr>
            <a:endParaRPr/>
          </a:p>
        </p:txBody>
      </p:sp>
    </p:spTree>
    <p:extLst>
      <p:ext uri="{BB962C8B-B14F-4D97-AF65-F5344CB8AC3E}">
        <p14:creationId xmlns:p14="http://schemas.microsoft.com/office/powerpoint/2010/main" val="191710579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
        <p:cNvGrpSpPr/>
        <p:nvPr/>
      </p:nvGrpSpPr>
      <p:grpSpPr>
        <a:xfrm>
          <a:off x="0" y="0"/>
          <a:ext cx="0" cy="0"/>
          <a:chOff x="0" y="0"/>
          <a:chExt cx="0" cy="0"/>
        </a:xfrm>
      </p:grpSpPr>
      <p:sp>
        <p:nvSpPr>
          <p:cNvPr id="55" name="Google Shape;55;g21d6e45b860_0_0:notes"/>
          <p:cNvSpPr>
            <a:spLocks noGrp="1" noRot="1" noChangeAspect="1"/>
          </p:cNvSpPr>
          <p:nvPr>
            <p:ph type="sldImg" idx="2"/>
          </p:nvPr>
        </p:nvSpPr>
        <p:spPr>
          <a:xfrm>
            <a:off x="903288" y="657225"/>
            <a:ext cx="4640262" cy="328136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 name="Google Shape;56;g21d6e45b860_0_0:notes"/>
          <p:cNvSpPr txBox="1">
            <a:spLocks noGrp="1"/>
          </p:cNvSpPr>
          <p:nvPr>
            <p:ph type="body" idx="1"/>
          </p:nvPr>
        </p:nvSpPr>
        <p:spPr>
          <a:xfrm>
            <a:off x="644468" y="4157669"/>
            <a:ext cx="5155742" cy="3938844"/>
          </a:xfrm>
          <a:prstGeom prst="rect">
            <a:avLst/>
          </a:prstGeom>
        </p:spPr>
        <p:txBody>
          <a:bodyPr spcFirstLastPara="1" wrap="square" lIns="86845" tIns="86845" rIns="86845" bIns="86845" anchor="t" anchorCtr="0">
            <a:noAutofit/>
          </a:bodyPr>
          <a:lstStyle/>
          <a:p>
            <a:pPr marL="0" indent="0">
              <a:buNone/>
            </a:pPr>
            <a:endParaRPr/>
          </a:p>
        </p:txBody>
      </p:sp>
    </p:spTree>
    <p:extLst>
      <p:ext uri="{BB962C8B-B14F-4D97-AF65-F5344CB8AC3E}">
        <p14:creationId xmlns:p14="http://schemas.microsoft.com/office/powerpoint/2010/main" val="274801348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
        <p:cNvGrpSpPr/>
        <p:nvPr/>
      </p:nvGrpSpPr>
      <p:grpSpPr>
        <a:xfrm>
          <a:off x="0" y="0"/>
          <a:ext cx="0" cy="0"/>
          <a:chOff x="0" y="0"/>
          <a:chExt cx="0" cy="0"/>
        </a:xfrm>
      </p:grpSpPr>
      <p:sp>
        <p:nvSpPr>
          <p:cNvPr id="55" name="Google Shape;55;g21d6e45b860_0_0:notes"/>
          <p:cNvSpPr>
            <a:spLocks noGrp="1" noRot="1" noChangeAspect="1"/>
          </p:cNvSpPr>
          <p:nvPr>
            <p:ph type="sldImg" idx="2"/>
          </p:nvPr>
        </p:nvSpPr>
        <p:spPr>
          <a:xfrm>
            <a:off x="903288" y="657225"/>
            <a:ext cx="4640262" cy="328136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 name="Google Shape;56;g21d6e45b860_0_0:notes"/>
          <p:cNvSpPr txBox="1">
            <a:spLocks noGrp="1"/>
          </p:cNvSpPr>
          <p:nvPr>
            <p:ph type="body" idx="1"/>
          </p:nvPr>
        </p:nvSpPr>
        <p:spPr>
          <a:xfrm>
            <a:off x="644468" y="4157669"/>
            <a:ext cx="5155742" cy="3938844"/>
          </a:xfrm>
          <a:prstGeom prst="rect">
            <a:avLst/>
          </a:prstGeom>
        </p:spPr>
        <p:txBody>
          <a:bodyPr spcFirstLastPara="1" wrap="square" lIns="86845" tIns="86845" rIns="86845" bIns="86845" anchor="t" anchorCtr="0">
            <a:noAutofit/>
          </a:bodyPr>
          <a:lstStyle/>
          <a:p>
            <a:pPr marL="0" indent="0">
              <a:buNone/>
            </a:pPr>
            <a:endParaRPr/>
          </a:p>
        </p:txBody>
      </p:sp>
    </p:spTree>
    <p:extLst>
      <p:ext uri="{BB962C8B-B14F-4D97-AF65-F5344CB8AC3E}">
        <p14:creationId xmlns:p14="http://schemas.microsoft.com/office/powerpoint/2010/main" val="19283036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
        <p:cNvGrpSpPr/>
        <p:nvPr/>
      </p:nvGrpSpPr>
      <p:grpSpPr>
        <a:xfrm>
          <a:off x="0" y="0"/>
          <a:ext cx="0" cy="0"/>
          <a:chOff x="0" y="0"/>
          <a:chExt cx="0" cy="0"/>
        </a:xfrm>
      </p:grpSpPr>
      <p:sp>
        <p:nvSpPr>
          <p:cNvPr id="55" name="Google Shape;55;g21d6e45b860_0_0:notes"/>
          <p:cNvSpPr>
            <a:spLocks noGrp="1" noRot="1" noChangeAspect="1"/>
          </p:cNvSpPr>
          <p:nvPr>
            <p:ph type="sldImg" idx="2"/>
          </p:nvPr>
        </p:nvSpPr>
        <p:spPr>
          <a:xfrm>
            <a:off x="903288" y="657225"/>
            <a:ext cx="4640262" cy="328136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 name="Google Shape;56;g21d6e45b860_0_0:notes"/>
          <p:cNvSpPr txBox="1">
            <a:spLocks noGrp="1"/>
          </p:cNvSpPr>
          <p:nvPr>
            <p:ph type="body" idx="1"/>
          </p:nvPr>
        </p:nvSpPr>
        <p:spPr>
          <a:xfrm>
            <a:off x="644468" y="4157669"/>
            <a:ext cx="5155742" cy="3938844"/>
          </a:xfrm>
          <a:prstGeom prst="rect">
            <a:avLst/>
          </a:prstGeom>
        </p:spPr>
        <p:txBody>
          <a:bodyPr spcFirstLastPara="1" wrap="square" lIns="86845" tIns="86845" rIns="86845" bIns="86845" anchor="t" anchorCtr="0">
            <a:noAutofit/>
          </a:bodyPr>
          <a:lstStyle/>
          <a:p>
            <a:pPr marL="0" indent="0">
              <a:buNone/>
            </a:pPr>
            <a:endParaRPr/>
          </a:p>
        </p:txBody>
      </p:sp>
    </p:spTree>
    <p:extLst>
      <p:ext uri="{BB962C8B-B14F-4D97-AF65-F5344CB8AC3E}">
        <p14:creationId xmlns:p14="http://schemas.microsoft.com/office/powerpoint/2010/main" val="22650214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
        <p:cNvGrpSpPr/>
        <p:nvPr/>
      </p:nvGrpSpPr>
      <p:grpSpPr>
        <a:xfrm>
          <a:off x="0" y="0"/>
          <a:ext cx="0" cy="0"/>
          <a:chOff x="0" y="0"/>
          <a:chExt cx="0" cy="0"/>
        </a:xfrm>
      </p:grpSpPr>
      <p:sp>
        <p:nvSpPr>
          <p:cNvPr id="55" name="Google Shape;55;g21d6e45b860_0_0:notes"/>
          <p:cNvSpPr>
            <a:spLocks noGrp="1" noRot="1" noChangeAspect="1"/>
          </p:cNvSpPr>
          <p:nvPr>
            <p:ph type="sldImg" idx="2"/>
          </p:nvPr>
        </p:nvSpPr>
        <p:spPr>
          <a:xfrm>
            <a:off x="903288" y="657225"/>
            <a:ext cx="4640262" cy="328136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 name="Google Shape;56;g21d6e45b860_0_0:notes"/>
          <p:cNvSpPr txBox="1">
            <a:spLocks noGrp="1"/>
          </p:cNvSpPr>
          <p:nvPr>
            <p:ph type="body" idx="1"/>
          </p:nvPr>
        </p:nvSpPr>
        <p:spPr>
          <a:xfrm>
            <a:off x="644468" y="4157669"/>
            <a:ext cx="5155742" cy="3938844"/>
          </a:xfrm>
          <a:prstGeom prst="rect">
            <a:avLst/>
          </a:prstGeom>
        </p:spPr>
        <p:txBody>
          <a:bodyPr spcFirstLastPara="1" wrap="square" lIns="86845" tIns="86845" rIns="86845" bIns="86845" anchor="t" anchorCtr="0">
            <a:noAutofit/>
          </a:bodyPr>
          <a:lstStyle/>
          <a:p>
            <a:pPr marL="0" indent="0">
              <a:buNone/>
            </a:pPr>
            <a:endParaRPr/>
          </a:p>
        </p:txBody>
      </p:sp>
    </p:spTree>
    <p:extLst>
      <p:ext uri="{BB962C8B-B14F-4D97-AF65-F5344CB8AC3E}">
        <p14:creationId xmlns:p14="http://schemas.microsoft.com/office/powerpoint/2010/main" val="12696071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
        <p:cNvGrpSpPr/>
        <p:nvPr/>
      </p:nvGrpSpPr>
      <p:grpSpPr>
        <a:xfrm>
          <a:off x="0" y="0"/>
          <a:ext cx="0" cy="0"/>
          <a:chOff x="0" y="0"/>
          <a:chExt cx="0" cy="0"/>
        </a:xfrm>
      </p:grpSpPr>
      <p:sp>
        <p:nvSpPr>
          <p:cNvPr id="55" name="Google Shape;55;g21d6e45b860_0_0:notes"/>
          <p:cNvSpPr>
            <a:spLocks noGrp="1" noRot="1" noChangeAspect="1"/>
          </p:cNvSpPr>
          <p:nvPr>
            <p:ph type="sldImg" idx="2"/>
          </p:nvPr>
        </p:nvSpPr>
        <p:spPr>
          <a:xfrm>
            <a:off x="903288" y="657225"/>
            <a:ext cx="4640262" cy="328136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 name="Google Shape;56;g21d6e45b860_0_0:notes"/>
          <p:cNvSpPr txBox="1">
            <a:spLocks noGrp="1"/>
          </p:cNvSpPr>
          <p:nvPr>
            <p:ph type="body" idx="1"/>
          </p:nvPr>
        </p:nvSpPr>
        <p:spPr>
          <a:xfrm>
            <a:off x="644468" y="4157669"/>
            <a:ext cx="5155742" cy="3938844"/>
          </a:xfrm>
          <a:prstGeom prst="rect">
            <a:avLst/>
          </a:prstGeom>
        </p:spPr>
        <p:txBody>
          <a:bodyPr spcFirstLastPara="1" wrap="square" lIns="86845" tIns="86845" rIns="86845" bIns="86845" anchor="t" anchorCtr="0">
            <a:noAutofit/>
          </a:bodyPr>
          <a:lstStyle/>
          <a:p>
            <a:pPr marL="0" indent="0">
              <a:buNone/>
            </a:pPr>
            <a:endParaRPr/>
          </a:p>
        </p:txBody>
      </p:sp>
    </p:spTree>
    <p:extLst>
      <p:ext uri="{BB962C8B-B14F-4D97-AF65-F5344CB8AC3E}">
        <p14:creationId xmlns:p14="http://schemas.microsoft.com/office/powerpoint/2010/main" val="42406420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
        <p:cNvGrpSpPr/>
        <p:nvPr/>
      </p:nvGrpSpPr>
      <p:grpSpPr>
        <a:xfrm>
          <a:off x="0" y="0"/>
          <a:ext cx="0" cy="0"/>
          <a:chOff x="0" y="0"/>
          <a:chExt cx="0" cy="0"/>
        </a:xfrm>
      </p:grpSpPr>
      <p:sp>
        <p:nvSpPr>
          <p:cNvPr id="55" name="Google Shape;55;g21d6e45b860_0_0:notes"/>
          <p:cNvSpPr>
            <a:spLocks noGrp="1" noRot="1" noChangeAspect="1"/>
          </p:cNvSpPr>
          <p:nvPr>
            <p:ph type="sldImg" idx="2"/>
          </p:nvPr>
        </p:nvSpPr>
        <p:spPr>
          <a:xfrm>
            <a:off x="903288" y="657225"/>
            <a:ext cx="4640262" cy="328136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 name="Google Shape;56;g21d6e45b860_0_0:notes"/>
          <p:cNvSpPr txBox="1">
            <a:spLocks noGrp="1"/>
          </p:cNvSpPr>
          <p:nvPr>
            <p:ph type="body" idx="1"/>
          </p:nvPr>
        </p:nvSpPr>
        <p:spPr>
          <a:xfrm>
            <a:off x="644468" y="4157669"/>
            <a:ext cx="5155742" cy="3938844"/>
          </a:xfrm>
          <a:prstGeom prst="rect">
            <a:avLst/>
          </a:prstGeom>
        </p:spPr>
        <p:txBody>
          <a:bodyPr spcFirstLastPara="1" wrap="square" lIns="86845" tIns="86845" rIns="86845" bIns="86845" anchor="t" anchorCtr="0">
            <a:noAutofit/>
          </a:bodyPr>
          <a:lstStyle/>
          <a:p>
            <a:pPr marL="0" indent="0">
              <a:buNone/>
            </a:pPr>
            <a:endParaRPr/>
          </a:p>
        </p:txBody>
      </p:sp>
    </p:spTree>
    <p:extLst>
      <p:ext uri="{BB962C8B-B14F-4D97-AF65-F5344CB8AC3E}">
        <p14:creationId xmlns:p14="http://schemas.microsoft.com/office/powerpoint/2010/main" val="30158232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
        <p:cNvGrpSpPr/>
        <p:nvPr/>
      </p:nvGrpSpPr>
      <p:grpSpPr>
        <a:xfrm>
          <a:off x="0" y="0"/>
          <a:ext cx="0" cy="0"/>
          <a:chOff x="0" y="0"/>
          <a:chExt cx="0" cy="0"/>
        </a:xfrm>
      </p:grpSpPr>
      <p:sp>
        <p:nvSpPr>
          <p:cNvPr id="55" name="Google Shape;55;g21d6e45b860_0_0:notes"/>
          <p:cNvSpPr>
            <a:spLocks noGrp="1" noRot="1" noChangeAspect="1"/>
          </p:cNvSpPr>
          <p:nvPr>
            <p:ph type="sldImg" idx="2"/>
          </p:nvPr>
        </p:nvSpPr>
        <p:spPr>
          <a:xfrm>
            <a:off x="903288" y="657225"/>
            <a:ext cx="4640262" cy="328136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 name="Google Shape;56;g21d6e45b860_0_0:notes"/>
          <p:cNvSpPr txBox="1">
            <a:spLocks noGrp="1"/>
          </p:cNvSpPr>
          <p:nvPr>
            <p:ph type="body" idx="1"/>
          </p:nvPr>
        </p:nvSpPr>
        <p:spPr>
          <a:xfrm>
            <a:off x="644468" y="4157669"/>
            <a:ext cx="5155742" cy="3938844"/>
          </a:xfrm>
          <a:prstGeom prst="rect">
            <a:avLst/>
          </a:prstGeom>
        </p:spPr>
        <p:txBody>
          <a:bodyPr spcFirstLastPara="1" wrap="square" lIns="86845" tIns="86845" rIns="86845" bIns="86845" anchor="t" anchorCtr="0">
            <a:noAutofit/>
          </a:bodyPr>
          <a:lstStyle/>
          <a:p>
            <a:pPr marL="0" indent="0">
              <a:buNone/>
            </a:pPr>
            <a:endParaRPr/>
          </a:p>
        </p:txBody>
      </p:sp>
    </p:spTree>
    <p:extLst>
      <p:ext uri="{BB962C8B-B14F-4D97-AF65-F5344CB8AC3E}">
        <p14:creationId xmlns:p14="http://schemas.microsoft.com/office/powerpoint/2010/main" val="36425030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
        <p:cNvGrpSpPr/>
        <p:nvPr/>
      </p:nvGrpSpPr>
      <p:grpSpPr>
        <a:xfrm>
          <a:off x="0" y="0"/>
          <a:ext cx="0" cy="0"/>
          <a:chOff x="0" y="0"/>
          <a:chExt cx="0" cy="0"/>
        </a:xfrm>
      </p:grpSpPr>
      <p:sp>
        <p:nvSpPr>
          <p:cNvPr id="55" name="Google Shape;55;g21d6e45b860_0_0:notes"/>
          <p:cNvSpPr>
            <a:spLocks noGrp="1" noRot="1" noChangeAspect="1"/>
          </p:cNvSpPr>
          <p:nvPr>
            <p:ph type="sldImg" idx="2"/>
          </p:nvPr>
        </p:nvSpPr>
        <p:spPr>
          <a:xfrm>
            <a:off x="903288" y="657225"/>
            <a:ext cx="4640262" cy="328136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 name="Google Shape;56;g21d6e45b860_0_0:notes"/>
          <p:cNvSpPr txBox="1">
            <a:spLocks noGrp="1"/>
          </p:cNvSpPr>
          <p:nvPr>
            <p:ph type="body" idx="1"/>
          </p:nvPr>
        </p:nvSpPr>
        <p:spPr>
          <a:xfrm>
            <a:off x="644468" y="4157669"/>
            <a:ext cx="5155742" cy="3938844"/>
          </a:xfrm>
          <a:prstGeom prst="rect">
            <a:avLst/>
          </a:prstGeom>
        </p:spPr>
        <p:txBody>
          <a:bodyPr spcFirstLastPara="1" wrap="square" lIns="86845" tIns="86845" rIns="86845" bIns="86845" anchor="t" anchorCtr="0">
            <a:noAutofit/>
          </a:bodyPr>
          <a:lstStyle/>
          <a:p>
            <a:pPr marL="0" indent="0">
              <a:buNone/>
            </a:pPr>
            <a:endParaRPr/>
          </a:p>
        </p:txBody>
      </p:sp>
    </p:spTree>
    <p:extLst>
      <p:ext uri="{BB962C8B-B14F-4D97-AF65-F5344CB8AC3E}">
        <p14:creationId xmlns:p14="http://schemas.microsoft.com/office/powerpoint/2010/main" val="39281691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
        <p:cNvGrpSpPr/>
        <p:nvPr/>
      </p:nvGrpSpPr>
      <p:grpSpPr>
        <a:xfrm>
          <a:off x="0" y="0"/>
          <a:ext cx="0" cy="0"/>
          <a:chOff x="0" y="0"/>
          <a:chExt cx="0" cy="0"/>
        </a:xfrm>
      </p:grpSpPr>
      <p:sp>
        <p:nvSpPr>
          <p:cNvPr id="55" name="Google Shape;55;g21d6e45b860_0_0:notes"/>
          <p:cNvSpPr>
            <a:spLocks noGrp="1" noRot="1" noChangeAspect="1"/>
          </p:cNvSpPr>
          <p:nvPr>
            <p:ph type="sldImg" idx="2"/>
          </p:nvPr>
        </p:nvSpPr>
        <p:spPr>
          <a:xfrm>
            <a:off x="903288" y="657225"/>
            <a:ext cx="4640262" cy="328136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 name="Google Shape;56;g21d6e45b860_0_0:notes"/>
          <p:cNvSpPr txBox="1">
            <a:spLocks noGrp="1"/>
          </p:cNvSpPr>
          <p:nvPr>
            <p:ph type="body" idx="1"/>
          </p:nvPr>
        </p:nvSpPr>
        <p:spPr>
          <a:xfrm>
            <a:off x="644468" y="4157669"/>
            <a:ext cx="5155742" cy="3938844"/>
          </a:xfrm>
          <a:prstGeom prst="rect">
            <a:avLst/>
          </a:prstGeom>
        </p:spPr>
        <p:txBody>
          <a:bodyPr spcFirstLastPara="1" wrap="square" lIns="86845" tIns="86845" rIns="86845" bIns="86845" anchor="t" anchorCtr="0">
            <a:noAutofit/>
          </a:bodyPr>
          <a:lstStyle/>
          <a:p>
            <a:pPr marL="0" indent="0">
              <a:buNone/>
            </a:pPr>
            <a:endParaRPr/>
          </a:p>
        </p:txBody>
      </p:sp>
    </p:spTree>
    <p:extLst>
      <p:ext uri="{BB962C8B-B14F-4D97-AF65-F5344CB8AC3E}">
        <p14:creationId xmlns:p14="http://schemas.microsoft.com/office/powerpoint/2010/main" val="3317821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64478" y="1094388"/>
            <a:ext cx="9963000" cy="3016800"/>
          </a:xfrm>
          <a:prstGeom prst="rect">
            <a:avLst/>
          </a:prstGeom>
        </p:spPr>
        <p:txBody>
          <a:bodyPr spcFirstLastPara="1" wrap="square" lIns="116050" tIns="116050" rIns="116050" bIns="116050" anchor="b" anchorCtr="0">
            <a:normAutofit/>
          </a:bodyPr>
          <a:lstStyle>
            <a:lvl1pPr lvl="0" algn="ctr">
              <a:spcBef>
                <a:spcPts val="0"/>
              </a:spcBef>
              <a:spcAft>
                <a:spcPts val="0"/>
              </a:spcAft>
              <a:buSzPts val="6600"/>
              <a:buNone/>
              <a:defRPr sz="6600"/>
            </a:lvl1pPr>
            <a:lvl2pPr lvl="1" algn="ctr">
              <a:spcBef>
                <a:spcPts val="0"/>
              </a:spcBef>
              <a:spcAft>
                <a:spcPts val="0"/>
              </a:spcAft>
              <a:buSzPts val="6600"/>
              <a:buNone/>
              <a:defRPr sz="6600"/>
            </a:lvl2pPr>
            <a:lvl3pPr lvl="2" algn="ctr">
              <a:spcBef>
                <a:spcPts val="0"/>
              </a:spcBef>
              <a:spcAft>
                <a:spcPts val="0"/>
              </a:spcAft>
              <a:buSzPts val="6600"/>
              <a:buNone/>
              <a:defRPr sz="6600"/>
            </a:lvl3pPr>
            <a:lvl4pPr lvl="3" algn="ctr">
              <a:spcBef>
                <a:spcPts val="0"/>
              </a:spcBef>
              <a:spcAft>
                <a:spcPts val="0"/>
              </a:spcAft>
              <a:buSzPts val="6600"/>
              <a:buNone/>
              <a:defRPr sz="6600"/>
            </a:lvl4pPr>
            <a:lvl5pPr lvl="4" algn="ctr">
              <a:spcBef>
                <a:spcPts val="0"/>
              </a:spcBef>
              <a:spcAft>
                <a:spcPts val="0"/>
              </a:spcAft>
              <a:buSzPts val="6600"/>
              <a:buNone/>
              <a:defRPr sz="6600"/>
            </a:lvl5pPr>
            <a:lvl6pPr lvl="5" algn="ctr">
              <a:spcBef>
                <a:spcPts val="0"/>
              </a:spcBef>
              <a:spcAft>
                <a:spcPts val="0"/>
              </a:spcAft>
              <a:buSzPts val="6600"/>
              <a:buNone/>
              <a:defRPr sz="6600"/>
            </a:lvl6pPr>
            <a:lvl7pPr lvl="6" algn="ctr">
              <a:spcBef>
                <a:spcPts val="0"/>
              </a:spcBef>
              <a:spcAft>
                <a:spcPts val="0"/>
              </a:spcAft>
              <a:buSzPts val="6600"/>
              <a:buNone/>
              <a:defRPr sz="6600"/>
            </a:lvl7pPr>
            <a:lvl8pPr lvl="7" algn="ctr">
              <a:spcBef>
                <a:spcPts val="0"/>
              </a:spcBef>
              <a:spcAft>
                <a:spcPts val="0"/>
              </a:spcAft>
              <a:buSzPts val="6600"/>
              <a:buNone/>
              <a:defRPr sz="6600"/>
            </a:lvl8pPr>
            <a:lvl9pPr lvl="8" algn="ctr">
              <a:spcBef>
                <a:spcPts val="0"/>
              </a:spcBef>
              <a:spcAft>
                <a:spcPts val="0"/>
              </a:spcAft>
              <a:buSzPts val="6600"/>
              <a:buNone/>
              <a:defRPr sz="6600"/>
            </a:lvl9pPr>
          </a:lstStyle>
          <a:p>
            <a:endParaRPr/>
          </a:p>
        </p:txBody>
      </p:sp>
      <p:sp>
        <p:nvSpPr>
          <p:cNvPr id="11" name="Google Shape;11;p2"/>
          <p:cNvSpPr txBox="1">
            <a:spLocks noGrp="1"/>
          </p:cNvSpPr>
          <p:nvPr>
            <p:ph type="subTitle" idx="1"/>
          </p:nvPr>
        </p:nvSpPr>
        <p:spPr>
          <a:xfrm>
            <a:off x="364468" y="4165643"/>
            <a:ext cx="9963000" cy="1164900"/>
          </a:xfrm>
          <a:prstGeom prst="rect">
            <a:avLst/>
          </a:prstGeom>
        </p:spPr>
        <p:txBody>
          <a:bodyPr spcFirstLastPara="1" wrap="square" lIns="116050" tIns="116050" rIns="116050" bIns="116050" anchor="t" anchorCtr="0">
            <a:norm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a:endParaRPr/>
          </a:p>
        </p:txBody>
      </p:sp>
      <p:sp>
        <p:nvSpPr>
          <p:cNvPr id="12" name="Google Shape;12;p2"/>
          <p:cNvSpPr txBox="1">
            <a:spLocks noGrp="1"/>
          </p:cNvSpPr>
          <p:nvPr>
            <p:ph type="sldNum" idx="12"/>
          </p:nvPr>
        </p:nvSpPr>
        <p:spPr>
          <a:xfrm>
            <a:off x="9906772" y="6854072"/>
            <a:ext cx="641700" cy="578400"/>
          </a:xfrm>
          <a:prstGeom prst="rect">
            <a:avLst/>
          </a:prstGeom>
        </p:spPr>
        <p:txBody>
          <a:bodyPr spcFirstLastPara="1" wrap="square" lIns="116050" tIns="116050" rIns="116050" bIns="11605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ja"/>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64468" y="1625801"/>
            <a:ext cx="9963000" cy="2886000"/>
          </a:xfrm>
          <a:prstGeom prst="rect">
            <a:avLst/>
          </a:prstGeom>
        </p:spPr>
        <p:txBody>
          <a:bodyPr spcFirstLastPara="1" wrap="square" lIns="116050" tIns="116050" rIns="116050" bIns="116050" anchor="b" anchorCtr="0">
            <a:normAutofit/>
          </a:bodyPr>
          <a:lstStyle>
            <a:lvl1pPr lvl="0" algn="ctr">
              <a:spcBef>
                <a:spcPts val="0"/>
              </a:spcBef>
              <a:spcAft>
                <a:spcPts val="0"/>
              </a:spcAft>
              <a:buSzPts val="15200"/>
              <a:buNone/>
              <a:defRPr sz="15200"/>
            </a:lvl1pPr>
            <a:lvl2pPr lvl="1" algn="ctr">
              <a:spcBef>
                <a:spcPts val="0"/>
              </a:spcBef>
              <a:spcAft>
                <a:spcPts val="0"/>
              </a:spcAft>
              <a:buSzPts val="15200"/>
              <a:buNone/>
              <a:defRPr sz="15200"/>
            </a:lvl2pPr>
            <a:lvl3pPr lvl="2" algn="ctr">
              <a:spcBef>
                <a:spcPts val="0"/>
              </a:spcBef>
              <a:spcAft>
                <a:spcPts val="0"/>
              </a:spcAft>
              <a:buSzPts val="15200"/>
              <a:buNone/>
              <a:defRPr sz="15200"/>
            </a:lvl3pPr>
            <a:lvl4pPr lvl="3" algn="ctr">
              <a:spcBef>
                <a:spcPts val="0"/>
              </a:spcBef>
              <a:spcAft>
                <a:spcPts val="0"/>
              </a:spcAft>
              <a:buSzPts val="15200"/>
              <a:buNone/>
              <a:defRPr sz="15200"/>
            </a:lvl4pPr>
            <a:lvl5pPr lvl="4" algn="ctr">
              <a:spcBef>
                <a:spcPts val="0"/>
              </a:spcBef>
              <a:spcAft>
                <a:spcPts val="0"/>
              </a:spcAft>
              <a:buSzPts val="15200"/>
              <a:buNone/>
              <a:defRPr sz="15200"/>
            </a:lvl5pPr>
            <a:lvl6pPr lvl="5" algn="ctr">
              <a:spcBef>
                <a:spcPts val="0"/>
              </a:spcBef>
              <a:spcAft>
                <a:spcPts val="0"/>
              </a:spcAft>
              <a:buSzPts val="15200"/>
              <a:buNone/>
              <a:defRPr sz="15200"/>
            </a:lvl6pPr>
            <a:lvl7pPr lvl="6" algn="ctr">
              <a:spcBef>
                <a:spcPts val="0"/>
              </a:spcBef>
              <a:spcAft>
                <a:spcPts val="0"/>
              </a:spcAft>
              <a:buSzPts val="15200"/>
              <a:buNone/>
              <a:defRPr sz="15200"/>
            </a:lvl7pPr>
            <a:lvl8pPr lvl="7" algn="ctr">
              <a:spcBef>
                <a:spcPts val="0"/>
              </a:spcBef>
              <a:spcAft>
                <a:spcPts val="0"/>
              </a:spcAft>
              <a:buSzPts val="15200"/>
              <a:buNone/>
              <a:defRPr sz="15200"/>
            </a:lvl8pPr>
            <a:lvl9pPr lvl="8" algn="ctr">
              <a:spcBef>
                <a:spcPts val="0"/>
              </a:spcBef>
              <a:spcAft>
                <a:spcPts val="0"/>
              </a:spcAft>
              <a:buSzPts val="15200"/>
              <a:buNone/>
              <a:defRPr sz="15200"/>
            </a:lvl9pPr>
          </a:lstStyle>
          <a:p>
            <a:r>
              <a:t>xx%</a:t>
            </a:r>
          </a:p>
        </p:txBody>
      </p:sp>
      <p:sp>
        <p:nvSpPr>
          <p:cNvPr id="46" name="Google Shape;46;p11"/>
          <p:cNvSpPr txBox="1">
            <a:spLocks noGrp="1"/>
          </p:cNvSpPr>
          <p:nvPr>
            <p:ph type="body" idx="1"/>
          </p:nvPr>
        </p:nvSpPr>
        <p:spPr>
          <a:xfrm>
            <a:off x="364468" y="4633192"/>
            <a:ext cx="9963000" cy="1911900"/>
          </a:xfrm>
          <a:prstGeom prst="rect">
            <a:avLst/>
          </a:prstGeom>
        </p:spPr>
        <p:txBody>
          <a:bodyPr spcFirstLastPara="1" wrap="square" lIns="116050" tIns="116050" rIns="116050" bIns="116050" anchor="t" anchorCtr="0">
            <a:normAutofit/>
          </a:bodyPr>
          <a:lstStyle>
            <a:lvl1pPr marL="457200" lvl="0" indent="-374650" algn="ctr">
              <a:spcBef>
                <a:spcPts val="0"/>
              </a:spcBef>
              <a:spcAft>
                <a:spcPts val="0"/>
              </a:spcAft>
              <a:buSzPts val="2300"/>
              <a:buChar char="●"/>
              <a:defRPr/>
            </a:lvl1pPr>
            <a:lvl2pPr marL="914400" lvl="1" indent="-342900" algn="ctr">
              <a:spcBef>
                <a:spcPts val="0"/>
              </a:spcBef>
              <a:spcAft>
                <a:spcPts val="0"/>
              </a:spcAft>
              <a:buSzPts val="1800"/>
              <a:buChar char="○"/>
              <a:defRPr/>
            </a:lvl2pPr>
            <a:lvl3pPr marL="1371600" lvl="2" indent="-342900" algn="ctr">
              <a:spcBef>
                <a:spcPts val="0"/>
              </a:spcBef>
              <a:spcAft>
                <a:spcPts val="0"/>
              </a:spcAft>
              <a:buSzPts val="1800"/>
              <a:buChar char="■"/>
              <a:defRPr/>
            </a:lvl3pPr>
            <a:lvl4pPr marL="1828800" lvl="3" indent="-342900" algn="ctr">
              <a:spcBef>
                <a:spcPts val="0"/>
              </a:spcBef>
              <a:spcAft>
                <a:spcPts val="0"/>
              </a:spcAft>
              <a:buSzPts val="1800"/>
              <a:buChar char="●"/>
              <a:defRPr/>
            </a:lvl4pPr>
            <a:lvl5pPr marL="2286000" lvl="4" indent="-342900" algn="ctr">
              <a:spcBef>
                <a:spcPts val="0"/>
              </a:spcBef>
              <a:spcAft>
                <a:spcPts val="0"/>
              </a:spcAft>
              <a:buSzPts val="1800"/>
              <a:buChar char="○"/>
              <a:defRPr/>
            </a:lvl5pPr>
            <a:lvl6pPr marL="2743200" lvl="5" indent="-342900" algn="ctr">
              <a:spcBef>
                <a:spcPts val="0"/>
              </a:spcBef>
              <a:spcAft>
                <a:spcPts val="0"/>
              </a:spcAft>
              <a:buSzPts val="1800"/>
              <a:buChar char="■"/>
              <a:defRPr/>
            </a:lvl6pPr>
            <a:lvl7pPr marL="3200400" lvl="6" indent="-342900" algn="ctr">
              <a:spcBef>
                <a:spcPts val="0"/>
              </a:spcBef>
              <a:spcAft>
                <a:spcPts val="0"/>
              </a:spcAft>
              <a:buSzPts val="1800"/>
              <a:buChar char="●"/>
              <a:defRPr/>
            </a:lvl7pPr>
            <a:lvl8pPr marL="3657600" lvl="7" indent="-342900" algn="ctr">
              <a:spcBef>
                <a:spcPts val="0"/>
              </a:spcBef>
              <a:spcAft>
                <a:spcPts val="0"/>
              </a:spcAft>
              <a:buSzPts val="1800"/>
              <a:buChar char="○"/>
              <a:defRPr/>
            </a:lvl8pPr>
            <a:lvl9pPr marL="4114800" lvl="8" indent="-342900" algn="ctr">
              <a:spcBef>
                <a:spcPts val="0"/>
              </a:spcBef>
              <a:spcAft>
                <a:spcPts val="0"/>
              </a:spcAft>
              <a:buSzPts val="1800"/>
              <a:buChar char="■"/>
              <a:defRPr/>
            </a:lvl9pPr>
          </a:lstStyle>
          <a:p>
            <a:endParaRPr/>
          </a:p>
        </p:txBody>
      </p:sp>
      <p:sp>
        <p:nvSpPr>
          <p:cNvPr id="47" name="Google Shape;47;p11"/>
          <p:cNvSpPr txBox="1">
            <a:spLocks noGrp="1"/>
          </p:cNvSpPr>
          <p:nvPr>
            <p:ph type="sldNum" idx="12"/>
          </p:nvPr>
        </p:nvSpPr>
        <p:spPr>
          <a:xfrm>
            <a:off x="9906772" y="6854072"/>
            <a:ext cx="641700" cy="578400"/>
          </a:xfrm>
          <a:prstGeom prst="rect">
            <a:avLst/>
          </a:prstGeom>
        </p:spPr>
        <p:txBody>
          <a:bodyPr spcFirstLastPara="1" wrap="square" lIns="116050" tIns="116050" rIns="116050" bIns="11605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ja"/>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9906772" y="6854072"/>
            <a:ext cx="641700" cy="578400"/>
          </a:xfrm>
          <a:prstGeom prst="rect">
            <a:avLst/>
          </a:prstGeom>
        </p:spPr>
        <p:txBody>
          <a:bodyPr spcFirstLastPara="1" wrap="square" lIns="116050" tIns="116050" rIns="116050" bIns="11605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ja"/>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64468" y="3161354"/>
            <a:ext cx="9963000" cy="1237200"/>
          </a:xfrm>
          <a:prstGeom prst="rect">
            <a:avLst/>
          </a:prstGeom>
        </p:spPr>
        <p:txBody>
          <a:bodyPr spcFirstLastPara="1" wrap="square" lIns="116050" tIns="116050" rIns="116050" bIns="116050" anchor="ctr" anchorCtr="0">
            <a:normAutofit/>
          </a:bodyPr>
          <a:lstStyle>
            <a:lvl1pPr lvl="0" algn="ctr">
              <a:spcBef>
                <a:spcPts val="0"/>
              </a:spcBef>
              <a:spcAft>
                <a:spcPts val="0"/>
              </a:spcAft>
              <a:buSzPts val="4600"/>
              <a:buNone/>
              <a:defRPr sz="4600"/>
            </a:lvl1pPr>
            <a:lvl2pPr lvl="1" algn="ctr">
              <a:spcBef>
                <a:spcPts val="0"/>
              </a:spcBef>
              <a:spcAft>
                <a:spcPts val="0"/>
              </a:spcAft>
              <a:buSzPts val="4600"/>
              <a:buNone/>
              <a:defRPr sz="4600"/>
            </a:lvl2pPr>
            <a:lvl3pPr lvl="2" algn="ctr">
              <a:spcBef>
                <a:spcPts val="0"/>
              </a:spcBef>
              <a:spcAft>
                <a:spcPts val="0"/>
              </a:spcAft>
              <a:buSzPts val="4600"/>
              <a:buNone/>
              <a:defRPr sz="4600"/>
            </a:lvl3pPr>
            <a:lvl4pPr lvl="3" algn="ctr">
              <a:spcBef>
                <a:spcPts val="0"/>
              </a:spcBef>
              <a:spcAft>
                <a:spcPts val="0"/>
              </a:spcAft>
              <a:buSzPts val="4600"/>
              <a:buNone/>
              <a:defRPr sz="4600"/>
            </a:lvl4pPr>
            <a:lvl5pPr lvl="4" algn="ctr">
              <a:spcBef>
                <a:spcPts val="0"/>
              </a:spcBef>
              <a:spcAft>
                <a:spcPts val="0"/>
              </a:spcAft>
              <a:buSzPts val="4600"/>
              <a:buNone/>
              <a:defRPr sz="4600"/>
            </a:lvl5pPr>
            <a:lvl6pPr lvl="5" algn="ctr">
              <a:spcBef>
                <a:spcPts val="0"/>
              </a:spcBef>
              <a:spcAft>
                <a:spcPts val="0"/>
              </a:spcAft>
              <a:buSzPts val="4600"/>
              <a:buNone/>
              <a:defRPr sz="4600"/>
            </a:lvl6pPr>
            <a:lvl7pPr lvl="6" algn="ctr">
              <a:spcBef>
                <a:spcPts val="0"/>
              </a:spcBef>
              <a:spcAft>
                <a:spcPts val="0"/>
              </a:spcAft>
              <a:buSzPts val="4600"/>
              <a:buNone/>
              <a:defRPr sz="4600"/>
            </a:lvl7pPr>
            <a:lvl8pPr lvl="7" algn="ctr">
              <a:spcBef>
                <a:spcPts val="0"/>
              </a:spcBef>
              <a:spcAft>
                <a:spcPts val="0"/>
              </a:spcAft>
              <a:buSzPts val="4600"/>
              <a:buNone/>
              <a:defRPr sz="4600"/>
            </a:lvl8pPr>
            <a:lvl9pPr lvl="8" algn="ctr">
              <a:spcBef>
                <a:spcPts val="0"/>
              </a:spcBef>
              <a:spcAft>
                <a:spcPts val="0"/>
              </a:spcAft>
              <a:buSzPts val="4600"/>
              <a:buNone/>
              <a:defRPr sz="4600"/>
            </a:lvl9pPr>
          </a:lstStyle>
          <a:p>
            <a:endParaRPr/>
          </a:p>
        </p:txBody>
      </p:sp>
      <p:sp>
        <p:nvSpPr>
          <p:cNvPr id="15" name="Google Shape;15;p3"/>
          <p:cNvSpPr txBox="1">
            <a:spLocks noGrp="1"/>
          </p:cNvSpPr>
          <p:nvPr>
            <p:ph type="sldNum" idx="12"/>
          </p:nvPr>
        </p:nvSpPr>
        <p:spPr>
          <a:xfrm>
            <a:off x="9906772" y="6854072"/>
            <a:ext cx="641700" cy="578400"/>
          </a:xfrm>
          <a:prstGeom prst="rect">
            <a:avLst/>
          </a:prstGeom>
        </p:spPr>
        <p:txBody>
          <a:bodyPr spcFirstLastPara="1" wrap="square" lIns="116050" tIns="116050" rIns="116050" bIns="11605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ja"/>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64468" y="654105"/>
            <a:ext cx="9963000" cy="841800"/>
          </a:xfrm>
          <a:prstGeom prst="rect">
            <a:avLst/>
          </a:prstGeom>
        </p:spPr>
        <p:txBody>
          <a:bodyPr spcFirstLastPara="1" wrap="square" lIns="116050" tIns="116050" rIns="116050" bIns="116050" anchor="t" anchorCtr="0">
            <a:norm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a:endParaRPr/>
          </a:p>
        </p:txBody>
      </p:sp>
      <p:sp>
        <p:nvSpPr>
          <p:cNvPr id="18" name="Google Shape;18;p4"/>
          <p:cNvSpPr txBox="1">
            <a:spLocks noGrp="1"/>
          </p:cNvSpPr>
          <p:nvPr>
            <p:ph type="body" idx="1"/>
          </p:nvPr>
        </p:nvSpPr>
        <p:spPr>
          <a:xfrm>
            <a:off x="364468" y="1693927"/>
            <a:ext cx="9963000" cy="5021400"/>
          </a:xfrm>
          <a:prstGeom prst="rect">
            <a:avLst/>
          </a:prstGeom>
        </p:spPr>
        <p:txBody>
          <a:bodyPr spcFirstLastPara="1" wrap="square" lIns="116050" tIns="116050" rIns="116050" bIns="116050" anchor="t" anchorCtr="0">
            <a:normAutofit/>
          </a:bodyPr>
          <a:lstStyle>
            <a:lvl1pPr marL="457200" lvl="0" indent="-374650">
              <a:spcBef>
                <a:spcPts val="0"/>
              </a:spcBef>
              <a:spcAft>
                <a:spcPts val="0"/>
              </a:spcAft>
              <a:buSzPts val="2300"/>
              <a:buChar char="●"/>
              <a:defRPr/>
            </a:lvl1pPr>
            <a:lvl2pPr marL="914400" lvl="1" indent="-342900">
              <a:spcBef>
                <a:spcPts val="0"/>
              </a:spcBef>
              <a:spcAft>
                <a:spcPts val="0"/>
              </a:spcAft>
              <a:buSzPts val="1800"/>
              <a:buChar char="○"/>
              <a:defRPr/>
            </a:lvl2pPr>
            <a:lvl3pPr marL="1371600" lvl="2" indent="-342900">
              <a:spcBef>
                <a:spcPts val="0"/>
              </a:spcBef>
              <a:spcAft>
                <a:spcPts val="0"/>
              </a:spcAft>
              <a:buSzPts val="1800"/>
              <a:buChar char="■"/>
              <a:defRPr/>
            </a:lvl3pPr>
            <a:lvl4pPr marL="1828800" lvl="3" indent="-342900">
              <a:spcBef>
                <a:spcPts val="0"/>
              </a:spcBef>
              <a:spcAft>
                <a:spcPts val="0"/>
              </a:spcAft>
              <a:buSzPts val="1800"/>
              <a:buChar char="●"/>
              <a:defRPr/>
            </a:lvl4pPr>
            <a:lvl5pPr marL="2286000" lvl="4" indent="-342900">
              <a:spcBef>
                <a:spcPts val="0"/>
              </a:spcBef>
              <a:spcAft>
                <a:spcPts val="0"/>
              </a:spcAft>
              <a:buSzPts val="1800"/>
              <a:buChar char="○"/>
              <a:defRPr/>
            </a:lvl5pPr>
            <a:lvl6pPr marL="2743200" lvl="5" indent="-342900">
              <a:spcBef>
                <a:spcPts val="0"/>
              </a:spcBef>
              <a:spcAft>
                <a:spcPts val="0"/>
              </a:spcAft>
              <a:buSzPts val="1800"/>
              <a:buChar char="■"/>
              <a:defRPr/>
            </a:lvl6pPr>
            <a:lvl7pPr marL="3200400" lvl="6" indent="-342900">
              <a:spcBef>
                <a:spcPts val="0"/>
              </a:spcBef>
              <a:spcAft>
                <a:spcPts val="0"/>
              </a:spcAft>
              <a:buSzPts val="1800"/>
              <a:buChar char="●"/>
              <a:defRPr/>
            </a:lvl7pPr>
            <a:lvl8pPr marL="3657600" lvl="7" indent="-342900">
              <a:spcBef>
                <a:spcPts val="0"/>
              </a:spcBef>
              <a:spcAft>
                <a:spcPts val="0"/>
              </a:spcAft>
              <a:buSzPts val="1800"/>
              <a:buChar char="○"/>
              <a:defRPr/>
            </a:lvl8pPr>
            <a:lvl9pPr marL="4114800" lvl="8" indent="-342900">
              <a:spcBef>
                <a:spcPts val="0"/>
              </a:spcBef>
              <a:spcAft>
                <a:spcPts val="0"/>
              </a:spcAft>
              <a:buSzPts val="1800"/>
              <a:buChar char="■"/>
              <a:defRPr/>
            </a:lvl9pPr>
          </a:lstStyle>
          <a:p>
            <a:endParaRPr/>
          </a:p>
        </p:txBody>
      </p:sp>
      <p:sp>
        <p:nvSpPr>
          <p:cNvPr id="19" name="Google Shape;19;p4"/>
          <p:cNvSpPr txBox="1">
            <a:spLocks noGrp="1"/>
          </p:cNvSpPr>
          <p:nvPr>
            <p:ph type="sldNum" idx="12"/>
          </p:nvPr>
        </p:nvSpPr>
        <p:spPr>
          <a:xfrm>
            <a:off x="9906772" y="6854072"/>
            <a:ext cx="641700" cy="578400"/>
          </a:xfrm>
          <a:prstGeom prst="rect">
            <a:avLst/>
          </a:prstGeom>
        </p:spPr>
        <p:txBody>
          <a:bodyPr spcFirstLastPara="1" wrap="square" lIns="116050" tIns="116050" rIns="116050" bIns="11605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ja"/>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64468" y="654105"/>
            <a:ext cx="9963000" cy="841800"/>
          </a:xfrm>
          <a:prstGeom prst="rect">
            <a:avLst/>
          </a:prstGeom>
        </p:spPr>
        <p:txBody>
          <a:bodyPr spcFirstLastPara="1" wrap="square" lIns="116050" tIns="116050" rIns="116050" bIns="116050" anchor="t" anchorCtr="0">
            <a:norm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a:endParaRPr/>
          </a:p>
        </p:txBody>
      </p:sp>
      <p:sp>
        <p:nvSpPr>
          <p:cNvPr id="22" name="Google Shape;22;p5"/>
          <p:cNvSpPr txBox="1">
            <a:spLocks noGrp="1"/>
          </p:cNvSpPr>
          <p:nvPr>
            <p:ph type="body" idx="1"/>
          </p:nvPr>
        </p:nvSpPr>
        <p:spPr>
          <a:xfrm>
            <a:off x="364468" y="1693927"/>
            <a:ext cx="4677000" cy="5021400"/>
          </a:xfrm>
          <a:prstGeom prst="rect">
            <a:avLst/>
          </a:prstGeom>
        </p:spPr>
        <p:txBody>
          <a:bodyPr spcFirstLastPara="1" wrap="square" lIns="116050" tIns="116050" rIns="116050" bIns="116050" anchor="t" anchorCtr="0">
            <a:normAutofit/>
          </a:bodyPr>
          <a:lstStyle>
            <a:lvl1pPr marL="457200" lvl="0" indent="-342900">
              <a:spcBef>
                <a:spcPts val="0"/>
              </a:spcBef>
              <a:spcAft>
                <a:spcPts val="0"/>
              </a:spcAft>
              <a:buSzPts val="1800"/>
              <a:buChar char="●"/>
              <a:defRPr sz="1800"/>
            </a:lvl1pPr>
            <a:lvl2pPr marL="914400" lvl="1" indent="-323850">
              <a:spcBef>
                <a:spcPts val="0"/>
              </a:spcBef>
              <a:spcAft>
                <a:spcPts val="0"/>
              </a:spcAft>
              <a:buSzPts val="1500"/>
              <a:buChar char="○"/>
              <a:defRPr sz="1500"/>
            </a:lvl2pPr>
            <a:lvl3pPr marL="1371600" lvl="2" indent="-323850">
              <a:spcBef>
                <a:spcPts val="0"/>
              </a:spcBef>
              <a:spcAft>
                <a:spcPts val="0"/>
              </a:spcAft>
              <a:buSzPts val="1500"/>
              <a:buChar char="■"/>
              <a:defRPr sz="1500"/>
            </a:lvl3pPr>
            <a:lvl4pPr marL="1828800" lvl="3" indent="-323850">
              <a:spcBef>
                <a:spcPts val="0"/>
              </a:spcBef>
              <a:spcAft>
                <a:spcPts val="0"/>
              </a:spcAft>
              <a:buSzPts val="1500"/>
              <a:buChar char="●"/>
              <a:defRPr sz="1500"/>
            </a:lvl4pPr>
            <a:lvl5pPr marL="2286000" lvl="4" indent="-323850">
              <a:spcBef>
                <a:spcPts val="0"/>
              </a:spcBef>
              <a:spcAft>
                <a:spcPts val="0"/>
              </a:spcAft>
              <a:buSzPts val="1500"/>
              <a:buChar char="○"/>
              <a:defRPr sz="1500"/>
            </a:lvl5pPr>
            <a:lvl6pPr marL="2743200" lvl="5" indent="-323850">
              <a:spcBef>
                <a:spcPts val="0"/>
              </a:spcBef>
              <a:spcAft>
                <a:spcPts val="0"/>
              </a:spcAft>
              <a:buSzPts val="1500"/>
              <a:buChar char="■"/>
              <a:defRPr sz="1500"/>
            </a:lvl6pPr>
            <a:lvl7pPr marL="3200400" lvl="6" indent="-323850">
              <a:spcBef>
                <a:spcPts val="0"/>
              </a:spcBef>
              <a:spcAft>
                <a:spcPts val="0"/>
              </a:spcAft>
              <a:buSzPts val="1500"/>
              <a:buChar char="●"/>
              <a:defRPr sz="1500"/>
            </a:lvl7pPr>
            <a:lvl8pPr marL="3657600" lvl="7" indent="-323850">
              <a:spcBef>
                <a:spcPts val="0"/>
              </a:spcBef>
              <a:spcAft>
                <a:spcPts val="0"/>
              </a:spcAft>
              <a:buSzPts val="1500"/>
              <a:buChar char="○"/>
              <a:defRPr sz="1500"/>
            </a:lvl8pPr>
            <a:lvl9pPr marL="4114800" lvl="8" indent="-323850">
              <a:spcBef>
                <a:spcPts val="0"/>
              </a:spcBef>
              <a:spcAft>
                <a:spcPts val="0"/>
              </a:spcAft>
              <a:buSzPts val="1500"/>
              <a:buChar char="■"/>
              <a:defRPr sz="1500"/>
            </a:lvl9pPr>
          </a:lstStyle>
          <a:p>
            <a:endParaRPr/>
          </a:p>
        </p:txBody>
      </p:sp>
      <p:sp>
        <p:nvSpPr>
          <p:cNvPr id="23" name="Google Shape;23;p5"/>
          <p:cNvSpPr txBox="1">
            <a:spLocks noGrp="1"/>
          </p:cNvSpPr>
          <p:nvPr>
            <p:ph type="body" idx="2"/>
          </p:nvPr>
        </p:nvSpPr>
        <p:spPr>
          <a:xfrm>
            <a:off x="5650483" y="1693927"/>
            <a:ext cx="4677000" cy="5021400"/>
          </a:xfrm>
          <a:prstGeom prst="rect">
            <a:avLst/>
          </a:prstGeom>
        </p:spPr>
        <p:txBody>
          <a:bodyPr spcFirstLastPara="1" wrap="square" lIns="116050" tIns="116050" rIns="116050" bIns="116050" anchor="t" anchorCtr="0">
            <a:normAutofit/>
          </a:bodyPr>
          <a:lstStyle>
            <a:lvl1pPr marL="457200" lvl="0" indent="-342900">
              <a:spcBef>
                <a:spcPts val="0"/>
              </a:spcBef>
              <a:spcAft>
                <a:spcPts val="0"/>
              </a:spcAft>
              <a:buSzPts val="1800"/>
              <a:buChar char="●"/>
              <a:defRPr sz="1800"/>
            </a:lvl1pPr>
            <a:lvl2pPr marL="914400" lvl="1" indent="-323850">
              <a:spcBef>
                <a:spcPts val="0"/>
              </a:spcBef>
              <a:spcAft>
                <a:spcPts val="0"/>
              </a:spcAft>
              <a:buSzPts val="1500"/>
              <a:buChar char="○"/>
              <a:defRPr sz="1500"/>
            </a:lvl2pPr>
            <a:lvl3pPr marL="1371600" lvl="2" indent="-323850">
              <a:spcBef>
                <a:spcPts val="0"/>
              </a:spcBef>
              <a:spcAft>
                <a:spcPts val="0"/>
              </a:spcAft>
              <a:buSzPts val="1500"/>
              <a:buChar char="■"/>
              <a:defRPr sz="1500"/>
            </a:lvl3pPr>
            <a:lvl4pPr marL="1828800" lvl="3" indent="-323850">
              <a:spcBef>
                <a:spcPts val="0"/>
              </a:spcBef>
              <a:spcAft>
                <a:spcPts val="0"/>
              </a:spcAft>
              <a:buSzPts val="1500"/>
              <a:buChar char="●"/>
              <a:defRPr sz="1500"/>
            </a:lvl4pPr>
            <a:lvl5pPr marL="2286000" lvl="4" indent="-323850">
              <a:spcBef>
                <a:spcPts val="0"/>
              </a:spcBef>
              <a:spcAft>
                <a:spcPts val="0"/>
              </a:spcAft>
              <a:buSzPts val="1500"/>
              <a:buChar char="○"/>
              <a:defRPr sz="1500"/>
            </a:lvl5pPr>
            <a:lvl6pPr marL="2743200" lvl="5" indent="-323850">
              <a:spcBef>
                <a:spcPts val="0"/>
              </a:spcBef>
              <a:spcAft>
                <a:spcPts val="0"/>
              </a:spcAft>
              <a:buSzPts val="1500"/>
              <a:buChar char="■"/>
              <a:defRPr sz="1500"/>
            </a:lvl6pPr>
            <a:lvl7pPr marL="3200400" lvl="6" indent="-323850">
              <a:spcBef>
                <a:spcPts val="0"/>
              </a:spcBef>
              <a:spcAft>
                <a:spcPts val="0"/>
              </a:spcAft>
              <a:buSzPts val="1500"/>
              <a:buChar char="●"/>
              <a:defRPr sz="1500"/>
            </a:lvl7pPr>
            <a:lvl8pPr marL="3657600" lvl="7" indent="-323850">
              <a:spcBef>
                <a:spcPts val="0"/>
              </a:spcBef>
              <a:spcAft>
                <a:spcPts val="0"/>
              </a:spcAft>
              <a:buSzPts val="1500"/>
              <a:buChar char="○"/>
              <a:defRPr sz="1500"/>
            </a:lvl8pPr>
            <a:lvl9pPr marL="4114800" lvl="8" indent="-323850">
              <a:spcBef>
                <a:spcPts val="0"/>
              </a:spcBef>
              <a:spcAft>
                <a:spcPts val="0"/>
              </a:spcAft>
              <a:buSzPts val="1500"/>
              <a:buChar char="■"/>
              <a:defRPr sz="1500"/>
            </a:lvl9pPr>
          </a:lstStyle>
          <a:p>
            <a:endParaRPr/>
          </a:p>
        </p:txBody>
      </p:sp>
      <p:sp>
        <p:nvSpPr>
          <p:cNvPr id="24" name="Google Shape;24;p5"/>
          <p:cNvSpPr txBox="1">
            <a:spLocks noGrp="1"/>
          </p:cNvSpPr>
          <p:nvPr>
            <p:ph type="sldNum" idx="12"/>
          </p:nvPr>
        </p:nvSpPr>
        <p:spPr>
          <a:xfrm>
            <a:off x="9906772" y="6854072"/>
            <a:ext cx="641700" cy="578400"/>
          </a:xfrm>
          <a:prstGeom prst="rect">
            <a:avLst/>
          </a:prstGeom>
        </p:spPr>
        <p:txBody>
          <a:bodyPr spcFirstLastPara="1" wrap="square" lIns="116050" tIns="116050" rIns="116050" bIns="11605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ja"/>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64468" y="654105"/>
            <a:ext cx="9963000" cy="841800"/>
          </a:xfrm>
          <a:prstGeom prst="rect">
            <a:avLst/>
          </a:prstGeom>
        </p:spPr>
        <p:txBody>
          <a:bodyPr spcFirstLastPara="1" wrap="square" lIns="116050" tIns="116050" rIns="116050" bIns="116050" anchor="t" anchorCtr="0">
            <a:norm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a:endParaRPr/>
          </a:p>
        </p:txBody>
      </p:sp>
      <p:sp>
        <p:nvSpPr>
          <p:cNvPr id="27" name="Google Shape;27;p6"/>
          <p:cNvSpPr txBox="1">
            <a:spLocks noGrp="1"/>
          </p:cNvSpPr>
          <p:nvPr>
            <p:ph type="sldNum" idx="12"/>
          </p:nvPr>
        </p:nvSpPr>
        <p:spPr>
          <a:xfrm>
            <a:off x="9906772" y="6854072"/>
            <a:ext cx="641700" cy="578400"/>
          </a:xfrm>
          <a:prstGeom prst="rect">
            <a:avLst/>
          </a:prstGeom>
        </p:spPr>
        <p:txBody>
          <a:bodyPr spcFirstLastPara="1" wrap="square" lIns="116050" tIns="116050" rIns="116050" bIns="11605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ja"/>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64468" y="816630"/>
            <a:ext cx="3283500" cy="1110600"/>
          </a:xfrm>
          <a:prstGeom prst="rect">
            <a:avLst/>
          </a:prstGeom>
        </p:spPr>
        <p:txBody>
          <a:bodyPr spcFirstLastPara="1" wrap="square" lIns="116050" tIns="116050" rIns="116050" bIns="116050" anchor="b" anchorCtr="0">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a:endParaRPr/>
          </a:p>
        </p:txBody>
      </p:sp>
      <p:sp>
        <p:nvSpPr>
          <p:cNvPr id="30" name="Google Shape;30;p7"/>
          <p:cNvSpPr txBox="1">
            <a:spLocks noGrp="1"/>
          </p:cNvSpPr>
          <p:nvPr>
            <p:ph type="body" idx="1"/>
          </p:nvPr>
        </p:nvSpPr>
        <p:spPr>
          <a:xfrm>
            <a:off x="364468" y="2042457"/>
            <a:ext cx="3283500" cy="4673100"/>
          </a:xfrm>
          <a:prstGeom prst="rect">
            <a:avLst/>
          </a:prstGeom>
        </p:spPr>
        <p:txBody>
          <a:bodyPr spcFirstLastPara="1" wrap="square" lIns="116050" tIns="116050" rIns="116050" bIns="116050" anchor="t" anchorCtr="0">
            <a:normAutofit/>
          </a:bodyPr>
          <a:lstStyle>
            <a:lvl1pPr marL="457200" lvl="0" indent="-323850">
              <a:spcBef>
                <a:spcPts val="0"/>
              </a:spcBef>
              <a:spcAft>
                <a:spcPts val="0"/>
              </a:spcAft>
              <a:buSzPts val="1500"/>
              <a:buChar char="●"/>
              <a:defRPr sz="1500"/>
            </a:lvl1pPr>
            <a:lvl2pPr marL="914400" lvl="1" indent="-323850">
              <a:spcBef>
                <a:spcPts val="0"/>
              </a:spcBef>
              <a:spcAft>
                <a:spcPts val="0"/>
              </a:spcAft>
              <a:buSzPts val="1500"/>
              <a:buChar char="○"/>
              <a:defRPr sz="1500"/>
            </a:lvl2pPr>
            <a:lvl3pPr marL="1371600" lvl="2" indent="-323850">
              <a:spcBef>
                <a:spcPts val="0"/>
              </a:spcBef>
              <a:spcAft>
                <a:spcPts val="0"/>
              </a:spcAft>
              <a:buSzPts val="1500"/>
              <a:buChar char="■"/>
              <a:defRPr sz="1500"/>
            </a:lvl3pPr>
            <a:lvl4pPr marL="1828800" lvl="3" indent="-323850">
              <a:spcBef>
                <a:spcPts val="0"/>
              </a:spcBef>
              <a:spcAft>
                <a:spcPts val="0"/>
              </a:spcAft>
              <a:buSzPts val="1500"/>
              <a:buChar char="●"/>
              <a:defRPr sz="1500"/>
            </a:lvl4pPr>
            <a:lvl5pPr marL="2286000" lvl="4" indent="-323850">
              <a:spcBef>
                <a:spcPts val="0"/>
              </a:spcBef>
              <a:spcAft>
                <a:spcPts val="0"/>
              </a:spcAft>
              <a:buSzPts val="1500"/>
              <a:buChar char="○"/>
              <a:defRPr sz="1500"/>
            </a:lvl5pPr>
            <a:lvl6pPr marL="2743200" lvl="5" indent="-323850">
              <a:spcBef>
                <a:spcPts val="0"/>
              </a:spcBef>
              <a:spcAft>
                <a:spcPts val="0"/>
              </a:spcAft>
              <a:buSzPts val="1500"/>
              <a:buChar char="■"/>
              <a:defRPr sz="1500"/>
            </a:lvl6pPr>
            <a:lvl7pPr marL="3200400" lvl="6" indent="-323850">
              <a:spcBef>
                <a:spcPts val="0"/>
              </a:spcBef>
              <a:spcAft>
                <a:spcPts val="0"/>
              </a:spcAft>
              <a:buSzPts val="1500"/>
              <a:buChar char="●"/>
              <a:defRPr sz="1500"/>
            </a:lvl7pPr>
            <a:lvl8pPr marL="3657600" lvl="7" indent="-323850">
              <a:spcBef>
                <a:spcPts val="0"/>
              </a:spcBef>
              <a:spcAft>
                <a:spcPts val="0"/>
              </a:spcAft>
              <a:buSzPts val="1500"/>
              <a:buChar char="○"/>
              <a:defRPr sz="1500"/>
            </a:lvl8pPr>
            <a:lvl9pPr marL="4114800" lvl="8" indent="-323850">
              <a:spcBef>
                <a:spcPts val="0"/>
              </a:spcBef>
              <a:spcAft>
                <a:spcPts val="0"/>
              </a:spcAft>
              <a:buSzPts val="1500"/>
              <a:buChar char="■"/>
              <a:defRPr sz="1500"/>
            </a:lvl9pPr>
          </a:lstStyle>
          <a:p>
            <a:endParaRPr/>
          </a:p>
        </p:txBody>
      </p:sp>
      <p:sp>
        <p:nvSpPr>
          <p:cNvPr id="31" name="Google Shape;31;p7"/>
          <p:cNvSpPr txBox="1">
            <a:spLocks noGrp="1"/>
          </p:cNvSpPr>
          <p:nvPr>
            <p:ph type="sldNum" idx="12"/>
          </p:nvPr>
        </p:nvSpPr>
        <p:spPr>
          <a:xfrm>
            <a:off x="9906772" y="6854072"/>
            <a:ext cx="641700" cy="578400"/>
          </a:xfrm>
          <a:prstGeom prst="rect">
            <a:avLst/>
          </a:prstGeom>
        </p:spPr>
        <p:txBody>
          <a:bodyPr spcFirstLastPara="1" wrap="square" lIns="116050" tIns="116050" rIns="116050" bIns="11605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ja"/>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573245" y="661638"/>
            <a:ext cx="7445700" cy="6012600"/>
          </a:xfrm>
          <a:prstGeom prst="rect">
            <a:avLst/>
          </a:prstGeom>
        </p:spPr>
        <p:txBody>
          <a:bodyPr spcFirstLastPara="1" wrap="square" lIns="116050" tIns="116050" rIns="116050" bIns="116050" anchor="ctr" anchorCtr="0">
            <a:normAutofit/>
          </a:bodyPr>
          <a:lstStyle>
            <a:lvl1pPr lvl="0">
              <a:spcBef>
                <a:spcPts val="0"/>
              </a:spcBef>
              <a:spcAft>
                <a:spcPts val="0"/>
              </a:spcAft>
              <a:buSzPts val="6100"/>
              <a:buNone/>
              <a:defRPr sz="6100"/>
            </a:lvl1pPr>
            <a:lvl2pPr lvl="1">
              <a:spcBef>
                <a:spcPts val="0"/>
              </a:spcBef>
              <a:spcAft>
                <a:spcPts val="0"/>
              </a:spcAft>
              <a:buSzPts val="6100"/>
              <a:buNone/>
              <a:defRPr sz="6100"/>
            </a:lvl2pPr>
            <a:lvl3pPr lvl="2">
              <a:spcBef>
                <a:spcPts val="0"/>
              </a:spcBef>
              <a:spcAft>
                <a:spcPts val="0"/>
              </a:spcAft>
              <a:buSzPts val="6100"/>
              <a:buNone/>
              <a:defRPr sz="6100"/>
            </a:lvl3pPr>
            <a:lvl4pPr lvl="3">
              <a:spcBef>
                <a:spcPts val="0"/>
              </a:spcBef>
              <a:spcAft>
                <a:spcPts val="0"/>
              </a:spcAft>
              <a:buSzPts val="6100"/>
              <a:buNone/>
              <a:defRPr sz="6100"/>
            </a:lvl4pPr>
            <a:lvl5pPr lvl="4">
              <a:spcBef>
                <a:spcPts val="0"/>
              </a:spcBef>
              <a:spcAft>
                <a:spcPts val="0"/>
              </a:spcAft>
              <a:buSzPts val="6100"/>
              <a:buNone/>
              <a:defRPr sz="6100"/>
            </a:lvl5pPr>
            <a:lvl6pPr lvl="5">
              <a:spcBef>
                <a:spcPts val="0"/>
              </a:spcBef>
              <a:spcAft>
                <a:spcPts val="0"/>
              </a:spcAft>
              <a:buSzPts val="6100"/>
              <a:buNone/>
              <a:defRPr sz="6100"/>
            </a:lvl6pPr>
            <a:lvl7pPr lvl="6">
              <a:spcBef>
                <a:spcPts val="0"/>
              </a:spcBef>
              <a:spcAft>
                <a:spcPts val="0"/>
              </a:spcAft>
              <a:buSzPts val="6100"/>
              <a:buNone/>
              <a:defRPr sz="6100"/>
            </a:lvl7pPr>
            <a:lvl8pPr lvl="7">
              <a:spcBef>
                <a:spcPts val="0"/>
              </a:spcBef>
              <a:spcAft>
                <a:spcPts val="0"/>
              </a:spcAft>
              <a:buSzPts val="6100"/>
              <a:buNone/>
              <a:defRPr sz="6100"/>
            </a:lvl8pPr>
            <a:lvl9pPr lvl="8">
              <a:spcBef>
                <a:spcPts val="0"/>
              </a:spcBef>
              <a:spcAft>
                <a:spcPts val="0"/>
              </a:spcAft>
              <a:buSzPts val="6100"/>
              <a:buNone/>
              <a:defRPr sz="6100"/>
            </a:lvl9pPr>
          </a:lstStyle>
          <a:p>
            <a:endParaRPr/>
          </a:p>
        </p:txBody>
      </p:sp>
      <p:sp>
        <p:nvSpPr>
          <p:cNvPr id="34" name="Google Shape;34;p8"/>
          <p:cNvSpPr txBox="1">
            <a:spLocks noGrp="1"/>
          </p:cNvSpPr>
          <p:nvPr>
            <p:ph type="sldNum" idx="12"/>
          </p:nvPr>
        </p:nvSpPr>
        <p:spPr>
          <a:xfrm>
            <a:off x="9906772" y="6854072"/>
            <a:ext cx="641700" cy="578400"/>
          </a:xfrm>
          <a:prstGeom prst="rect">
            <a:avLst/>
          </a:prstGeom>
        </p:spPr>
        <p:txBody>
          <a:bodyPr spcFirstLastPara="1" wrap="square" lIns="116050" tIns="116050" rIns="116050" bIns="11605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ja"/>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5346000" y="-184"/>
            <a:ext cx="5346000" cy="7560000"/>
          </a:xfrm>
          <a:prstGeom prst="rect">
            <a:avLst/>
          </a:prstGeom>
          <a:solidFill>
            <a:schemeClr val="lt2"/>
          </a:solidFill>
          <a:ln>
            <a:noFill/>
          </a:ln>
        </p:spPr>
        <p:txBody>
          <a:bodyPr spcFirstLastPara="1" wrap="square" lIns="116050" tIns="116050" rIns="116050" bIns="116050"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310447" y="1812541"/>
            <a:ext cx="4730100" cy="2178600"/>
          </a:xfrm>
          <a:prstGeom prst="rect">
            <a:avLst/>
          </a:prstGeom>
        </p:spPr>
        <p:txBody>
          <a:bodyPr spcFirstLastPara="1" wrap="square" lIns="116050" tIns="116050" rIns="116050" bIns="116050" anchor="b" anchorCtr="0">
            <a:normAutofit/>
          </a:bodyPr>
          <a:lstStyle>
            <a:lvl1pPr lvl="0" algn="ctr">
              <a:spcBef>
                <a:spcPts val="0"/>
              </a:spcBef>
              <a:spcAft>
                <a:spcPts val="0"/>
              </a:spcAft>
              <a:buSzPts val="5300"/>
              <a:buNone/>
              <a:defRPr sz="5300"/>
            </a:lvl1pPr>
            <a:lvl2pPr lvl="1" algn="ctr">
              <a:spcBef>
                <a:spcPts val="0"/>
              </a:spcBef>
              <a:spcAft>
                <a:spcPts val="0"/>
              </a:spcAft>
              <a:buSzPts val="5300"/>
              <a:buNone/>
              <a:defRPr sz="5300"/>
            </a:lvl2pPr>
            <a:lvl3pPr lvl="2" algn="ctr">
              <a:spcBef>
                <a:spcPts val="0"/>
              </a:spcBef>
              <a:spcAft>
                <a:spcPts val="0"/>
              </a:spcAft>
              <a:buSzPts val="5300"/>
              <a:buNone/>
              <a:defRPr sz="5300"/>
            </a:lvl3pPr>
            <a:lvl4pPr lvl="3" algn="ctr">
              <a:spcBef>
                <a:spcPts val="0"/>
              </a:spcBef>
              <a:spcAft>
                <a:spcPts val="0"/>
              </a:spcAft>
              <a:buSzPts val="5300"/>
              <a:buNone/>
              <a:defRPr sz="5300"/>
            </a:lvl4pPr>
            <a:lvl5pPr lvl="4" algn="ctr">
              <a:spcBef>
                <a:spcPts val="0"/>
              </a:spcBef>
              <a:spcAft>
                <a:spcPts val="0"/>
              </a:spcAft>
              <a:buSzPts val="5300"/>
              <a:buNone/>
              <a:defRPr sz="5300"/>
            </a:lvl5pPr>
            <a:lvl6pPr lvl="5" algn="ctr">
              <a:spcBef>
                <a:spcPts val="0"/>
              </a:spcBef>
              <a:spcAft>
                <a:spcPts val="0"/>
              </a:spcAft>
              <a:buSzPts val="5300"/>
              <a:buNone/>
              <a:defRPr sz="5300"/>
            </a:lvl6pPr>
            <a:lvl7pPr lvl="6" algn="ctr">
              <a:spcBef>
                <a:spcPts val="0"/>
              </a:spcBef>
              <a:spcAft>
                <a:spcPts val="0"/>
              </a:spcAft>
              <a:buSzPts val="5300"/>
              <a:buNone/>
              <a:defRPr sz="5300"/>
            </a:lvl7pPr>
            <a:lvl8pPr lvl="7" algn="ctr">
              <a:spcBef>
                <a:spcPts val="0"/>
              </a:spcBef>
              <a:spcAft>
                <a:spcPts val="0"/>
              </a:spcAft>
              <a:buSzPts val="5300"/>
              <a:buNone/>
              <a:defRPr sz="5300"/>
            </a:lvl8pPr>
            <a:lvl9pPr lvl="8" algn="ctr">
              <a:spcBef>
                <a:spcPts val="0"/>
              </a:spcBef>
              <a:spcAft>
                <a:spcPts val="0"/>
              </a:spcAft>
              <a:buSzPts val="5300"/>
              <a:buNone/>
              <a:defRPr sz="5300"/>
            </a:lvl9pPr>
          </a:lstStyle>
          <a:p>
            <a:endParaRPr/>
          </a:p>
        </p:txBody>
      </p:sp>
      <p:sp>
        <p:nvSpPr>
          <p:cNvPr id="38" name="Google Shape;38;p9"/>
          <p:cNvSpPr txBox="1">
            <a:spLocks noGrp="1"/>
          </p:cNvSpPr>
          <p:nvPr>
            <p:ph type="subTitle" idx="1"/>
          </p:nvPr>
        </p:nvSpPr>
        <p:spPr>
          <a:xfrm>
            <a:off x="310447" y="4120005"/>
            <a:ext cx="4730100" cy="1815300"/>
          </a:xfrm>
          <a:prstGeom prst="rect">
            <a:avLst/>
          </a:prstGeom>
        </p:spPr>
        <p:txBody>
          <a:bodyPr spcFirstLastPara="1" wrap="square" lIns="116050" tIns="116050" rIns="116050" bIns="116050" anchor="t" anchorCtr="0">
            <a:normAutofit/>
          </a:bodyPr>
          <a:lstStyle>
            <a:lvl1pPr lvl="0" algn="ctr">
              <a:lnSpc>
                <a:spcPct val="100000"/>
              </a:lnSpc>
              <a:spcBef>
                <a:spcPts val="0"/>
              </a:spcBef>
              <a:spcAft>
                <a:spcPts val="0"/>
              </a:spcAft>
              <a:buSzPts val="2700"/>
              <a:buNone/>
              <a:defRPr sz="2700"/>
            </a:lvl1pPr>
            <a:lvl2pPr lvl="1" algn="ctr">
              <a:lnSpc>
                <a:spcPct val="100000"/>
              </a:lnSpc>
              <a:spcBef>
                <a:spcPts val="0"/>
              </a:spcBef>
              <a:spcAft>
                <a:spcPts val="0"/>
              </a:spcAft>
              <a:buSzPts val="2700"/>
              <a:buNone/>
              <a:defRPr sz="2700"/>
            </a:lvl2pPr>
            <a:lvl3pPr lvl="2" algn="ctr">
              <a:lnSpc>
                <a:spcPct val="100000"/>
              </a:lnSpc>
              <a:spcBef>
                <a:spcPts val="0"/>
              </a:spcBef>
              <a:spcAft>
                <a:spcPts val="0"/>
              </a:spcAft>
              <a:buSzPts val="2700"/>
              <a:buNone/>
              <a:defRPr sz="2700"/>
            </a:lvl3pPr>
            <a:lvl4pPr lvl="3" algn="ctr">
              <a:lnSpc>
                <a:spcPct val="100000"/>
              </a:lnSpc>
              <a:spcBef>
                <a:spcPts val="0"/>
              </a:spcBef>
              <a:spcAft>
                <a:spcPts val="0"/>
              </a:spcAft>
              <a:buSzPts val="2700"/>
              <a:buNone/>
              <a:defRPr sz="2700"/>
            </a:lvl4pPr>
            <a:lvl5pPr lvl="4" algn="ctr">
              <a:lnSpc>
                <a:spcPct val="100000"/>
              </a:lnSpc>
              <a:spcBef>
                <a:spcPts val="0"/>
              </a:spcBef>
              <a:spcAft>
                <a:spcPts val="0"/>
              </a:spcAft>
              <a:buSzPts val="2700"/>
              <a:buNone/>
              <a:defRPr sz="2700"/>
            </a:lvl5pPr>
            <a:lvl6pPr lvl="5" algn="ctr">
              <a:lnSpc>
                <a:spcPct val="100000"/>
              </a:lnSpc>
              <a:spcBef>
                <a:spcPts val="0"/>
              </a:spcBef>
              <a:spcAft>
                <a:spcPts val="0"/>
              </a:spcAft>
              <a:buSzPts val="2700"/>
              <a:buNone/>
              <a:defRPr sz="2700"/>
            </a:lvl6pPr>
            <a:lvl7pPr lvl="6" algn="ctr">
              <a:lnSpc>
                <a:spcPct val="100000"/>
              </a:lnSpc>
              <a:spcBef>
                <a:spcPts val="0"/>
              </a:spcBef>
              <a:spcAft>
                <a:spcPts val="0"/>
              </a:spcAft>
              <a:buSzPts val="2700"/>
              <a:buNone/>
              <a:defRPr sz="2700"/>
            </a:lvl7pPr>
            <a:lvl8pPr lvl="7" algn="ctr">
              <a:lnSpc>
                <a:spcPct val="100000"/>
              </a:lnSpc>
              <a:spcBef>
                <a:spcPts val="0"/>
              </a:spcBef>
              <a:spcAft>
                <a:spcPts val="0"/>
              </a:spcAft>
              <a:buSzPts val="2700"/>
              <a:buNone/>
              <a:defRPr sz="2700"/>
            </a:lvl8pPr>
            <a:lvl9pPr lvl="8" algn="ctr">
              <a:lnSpc>
                <a:spcPct val="100000"/>
              </a:lnSpc>
              <a:spcBef>
                <a:spcPts val="0"/>
              </a:spcBef>
              <a:spcAft>
                <a:spcPts val="0"/>
              </a:spcAft>
              <a:buSzPts val="2700"/>
              <a:buNone/>
              <a:defRPr sz="2700"/>
            </a:lvl9pPr>
          </a:lstStyle>
          <a:p>
            <a:endParaRPr/>
          </a:p>
        </p:txBody>
      </p:sp>
      <p:sp>
        <p:nvSpPr>
          <p:cNvPr id="39" name="Google Shape;39;p9"/>
          <p:cNvSpPr txBox="1">
            <a:spLocks noGrp="1"/>
          </p:cNvSpPr>
          <p:nvPr>
            <p:ph type="body" idx="2"/>
          </p:nvPr>
        </p:nvSpPr>
        <p:spPr>
          <a:xfrm>
            <a:off x="5775715" y="1064257"/>
            <a:ext cx="4486500" cy="5431200"/>
          </a:xfrm>
          <a:prstGeom prst="rect">
            <a:avLst/>
          </a:prstGeom>
        </p:spPr>
        <p:txBody>
          <a:bodyPr spcFirstLastPara="1" wrap="square" lIns="116050" tIns="116050" rIns="116050" bIns="116050" anchor="ctr" anchorCtr="0">
            <a:normAutofit/>
          </a:bodyPr>
          <a:lstStyle>
            <a:lvl1pPr marL="457200" lvl="0" indent="-374650">
              <a:spcBef>
                <a:spcPts val="0"/>
              </a:spcBef>
              <a:spcAft>
                <a:spcPts val="0"/>
              </a:spcAft>
              <a:buSzPts val="2300"/>
              <a:buChar char="●"/>
              <a:defRPr/>
            </a:lvl1pPr>
            <a:lvl2pPr marL="914400" lvl="1" indent="-342900">
              <a:spcBef>
                <a:spcPts val="0"/>
              </a:spcBef>
              <a:spcAft>
                <a:spcPts val="0"/>
              </a:spcAft>
              <a:buSzPts val="1800"/>
              <a:buChar char="○"/>
              <a:defRPr/>
            </a:lvl2pPr>
            <a:lvl3pPr marL="1371600" lvl="2" indent="-342900">
              <a:spcBef>
                <a:spcPts val="0"/>
              </a:spcBef>
              <a:spcAft>
                <a:spcPts val="0"/>
              </a:spcAft>
              <a:buSzPts val="1800"/>
              <a:buChar char="■"/>
              <a:defRPr/>
            </a:lvl3pPr>
            <a:lvl4pPr marL="1828800" lvl="3" indent="-342900">
              <a:spcBef>
                <a:spcPts val="0"/>
              </a:spcBef>
              <a:spcAft>
                <a:spcPts val="0"/>
              </a:spcAft>
              <a:buSzPts val="1800"/>
              <a:buChar char="●"/>
              <a:defRPr/>
            </a:lvl4pPr>
            <a:lvl5pPr marL="2286000" lvl="4" indent="-342900">
              <a:spcBef>
                <a:spcPts val="0"/>
              </a:spcBef>
              <a:spcAft>
                <a:spcPts val="0"/>
              </a:spcAft>
              <a:buSzPts val="1800"/>
              <a:buChar char="○"/>
              <a:defRPr/>
            </a:lvl5pPr>
            <a:lvl6pPr marL="2743200" lvl="5" indent="-342900">
              <a:spcBef>
                <a:spcPts val="0"/>
              </a:spcBef>
              <a:spcAft>
                <a:spcPts val="0"/>
              </a:spcAft>
              <a:buSzPts val="1800"/>
              <a:buChar char="■"/>
              <a:defRPr/>
            </a:lvl6pPr>
            <a:lvl7pPr marL="3200400" lvl="6" indent="-342900">
              <a:spcBef>
                <a:spcPts val="0"/>
              </a:spcBef>
              <a:spcAft>
                <a:spcPts val="0"/>
              </a:spcAft>
              <a:buSzPts val="1800"/>
              <a:buChar char="●"/>
              <a:defRPr/>
            </a:lvl7pPr>
            <a:lvl8pPr marL="3657600" lvl="7" indent="-342900">
              <a:spcBef>
                <a:spcPts val="0"/>
              </a:spcBef>
              <a:spcAft>
                <a:spcPts val="0"/>
              </a:spcAft>
              <a:buSzPts val="1800"/>
              <a:buChar char="○"/>
              <a:defRPr/>
            </a:lvl8pPr>
            <a:lvl9pPr marL="4114800" lvl="8" indent="-342900">
              <a:spcBef>
                <a:spcPts val="0"/>
              </a:spcBef>
              <a:spcAft>
                <a:spcPts val="0"/>
              </a:spcAft>
              <a:buSzPts val="1800"/>
              <a:buChar char="■"/>
              <a:defRPr/>
            </a:lvl9pPr>
          </a:lstStyle>
          <a:p>
            <a:endParaRPr/>
          </a:p>
        </p:txBody>
      </p:sp>
      <p:sp>
        <p:nvSpPr>
          <p:cNvPr id="40" name="Google Shape;40;p9"/>
          <p:cNvSpPr txBox="1">
            <a:spLocks noGrp="1"/>
          </p:cNvSpPr>
          <p:nvPr>
            <p:ph type="sldNum" idx="12"/>
          </p:nvPr>
        </p:nvSpPr>
        <p:spPr>
          <a:xfrm>
            <a:off x="9906772" y="6854072"/>
            <a:ext cx="641700" cy="578400"/>
          </a:xfrm>
          <a:prstGeom prst="rect">
            <a:avLst/>
          </a:prstGeom>
        </p:spPr>
        <p:txBody>
          <a:bodyPr spcFirstLastPara="1" wrap="square" lIns="116050" tIns="116050" rIns="116050" bIns="11605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ja"/>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64468" y="6218168"/>
            <a:ext cx="7014300" cy="889500"/>
          </a:xfrm>
          <a:prstGeom prst="rect">
            <a:avLst/>
          </a:prstGeom>
        </p:spPr>
        <p:txBody>
          <a:bodyPr spcFirstLastPara="1" wrap="square" lIns="116050" tIns="116050" rIns="116050" bIns="116050" anchor="ctr" anchorCtr="0">
            <a:normAutofit/>
          </a:bodyPr>
          <a:lstStyle>
            <a:lvl1pPr marL="457200" lvl="0" indent="-228600">
              <a:lnSpc>
                <a:spcPct val="100000"/>
              </a:lnSpc>
              <a:spcBef>
                <a:spcPts val="0"/>
              </a:spcBef>
              <a:spcAft>
                <a:spcPts val="0"/>
              </a:spcAft>
              <a:buSzPts val="2300"/>
              <a:buNone/>
              <a:defRPr/>
            </a:lvl1pPr>
          </a:lstStyle>
          <a:p>
            <a:endParaRPr/>
          </a:p>
        </p:txBody>
      </p:sp>
      <p:sp>
        <p:nvSpPr>
          <p:cNvPr id="43" name="Google Shape;43;p10"/>
          <p:cNvSpPr txBox="1">
            <a:spLocks noGrp="1"/>
          </p:cNvSpPr>
          <p:nvPr>
            <p:ph type="sldNum" idx="12"/>
          </p:nvPr>
        </p:nvSpPr>
        <p:spPr>
          <a:xfrm>
            <a:off x="9906772" y="6854072"/>
            <a:ext cx="641700" cy="578400"/>
          </a:xfrm>
          <a:prstGeom prst="rect">
            <a:avLst/>
          </a:prstGeom>
        </p:spPr>
        <p:txBody>
          <a:bodyPr spcFirstLastPara="1" wrap="square" lIns="116050" tIns="116050" rIns="116050" bIns="11605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ja"/>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64468" y="654105"/>
            <a:ext cx="9963000" cy="841800"/>
          </a:xfrm>
          <a:prstGeom prst="rect">
            <a:avLst/>
          </a:prstGeom>
          <a:noFill/>
          <a:ln>
            <a:noFill/>
          </a:ln>
        </p:spPr>
        <p:txBody>
          <a:bodyPr spcFirstLastPara="1" wrap="square" lIns="116050" tIns="116050" rIns="116050" bIns="116050" anchor="t" anchorCtr="0">
            <a:normAutofit/>
          </a:bodyPr>
          <a:lstStyle>
            <a:lvl1pPr lvl="0">
              <a:spcBef>
                <a:spcPts val="0"/>
              </a:spcBef>
              <a:spcAft>
                <a:spcPts val="0"/>
              </a:spcAft>
              <a:buClr>
                <a:schemeClr val="dk1"/>
              </a:buClr>
              <a:buSzPts val="3600"/>
              <a:buNone/>
              <a:defRPr sz="3600">
                <a:solidFill>
                  <a:schemeClr val="dk1"/>
                </a:solidFill>
              </a:defRPr>
            </a:lvl1pPr>
            <a:lvl2pPr lvl="1">
              <a:spcBef>
                <a:spcPts val="0"/>
              </a:spcBef>
              <a:spcAft>
                <a:spcPts val="0"/>
              </a:spcAft>
              <a:buClr>
                <a:schemeClr val="dk1"/>
              </a:buClr>
              <a:buSzPts val="3600"/>
              <a:buNone/>
              <a:defRPr sz="3600">
                <a:solidFill>
                  <a:schemeClr val="dk1"/>
                </a:solidFill>
              </a:defRPr>
            </a:lvl2pPr>
            <a:lvl3pPr lvl="2">
              <a:spcBef>
                <a:spcPts val="0"/>
              </a:spcBef>
              <a:spcAft>
                <a:spcPts val="0"/>
              </a:spcAft>
              <a:buClr>
                <a:schemeClr val="dk1"/>
              </a:buClr>
              <a:buSzPts val="3600"/>
              <a:buNone/>
              <a:defRPr sz="3600">
                <a:solidFill>
                  <a:schemeClr val="dk1"/>
                </a:solidFill>
              </a:defRPr>
            </a:lvl3pPr>
            <a:lvl4pPr lvl="3">
              <a:spcBef>
                <a:spcPts val="0"/>
              </a:spcBef>
              <a:spcAft>
                <a:spcPts val="0"/>
              </a:spcAft>
              <a:buClr>
                <a:schemeClr val="dk1"/>
              </a:buClr>
              <a:buSzPts val="3600"/>
              <a:buNone/>
              <a:defRPr sz="3600">
                <a:solidFill>
                  <a:schemeClr val="dk1"/>
                </a:solidFill>
              </a:defRPr>
            </a:lvl4pPr>
            <a:lvl5pPr lvl="4">
              <a:spcBef>
                <a:spcPts val="0"/>
              </a:spcBef>
              <a:spcAft>
                <a:spcPts val="0"/>
              </a:spcAft>
              <a:buClr>
                <a:schemeClr val="dk1"/>
              </a:buClr>
              <a:buSzPts val="3600"/>
              <a:buNone/>
              <a:defRPr sz="3600">
                <a:solidFill>
                  <a:schemeClr val="dk1"/>
                </a:solidFill>
              </a:defRPr>
            </a:lvl5pPr>
            <a:lvl6pPr lvl="5">
              <a:spcBef>
                <a:spcPts val="0"/>
              </a:spcBef>
              <a:spcAft>
                <a:spcPts val="0"/>
              </a:spcAft>
              <a:buClr>
                <a:schemeClr val="dk1"/>
              </a:buClr>
              <a:buSzPts val="3600"/>
              <a:buNone/>
              <a:defRPr sz="3600">
                <a:solidFill>
                  <a:schemeClr val="dk1"/>
                </a:solidFill>
              </a:defRPr>
            </a:lvl6pPr>
            <a:lvl7pPr lvl="6">
              <a:spcBef>
                <a:spcPts val="0"/>
              </a:spcBef>
              <a:spcAft>
                <a:spcPts val="0"/>
              </a:spcAft>
              <a:buClr>
                <a:schemeClr val="dk1"/>
              </a:buClr>
              <a:buSzPts val="3600"/>
              <a:buNone/>
              <a:defRPr sz="3600">
                <a:solidFill>
                  <a:schemeClr val="dk1"/>
                </a:solidFill>
              </a:defRPr>
            </a:lvl7pPr>
            <a:lvl8pPr lvl="7">
              <a:spcBef>
                <a:spcPts val="0"/>
              </a:spcBef>
              <a:spcAft>
                <a:spcPts val="0"/>
              </a:spcAft>
              <a:buClr>
                <a:schemeClr val="dk1"/>
              </a:buClr>
              <a:buSzPts val="3600"/>
              <a:buNone/>
              <a:defRPr sz="3600">
                <a:solidFill>
                  <a:schemeClr val="dk1"/>
                </a:solidFill>
              </a:defRPr>
            </a:lvl8pPr>
            <a:lvl9pPr lvl="8">
              <a:spcBef>
                <a:spcPts val="0"/>
              </a:spcBef>
              <a:spcAft>
                <a:spcPts val="0"/>
              </a:spcAft>
              <a:buClr>
                <a:schemeClr val="dk1"/>
              </a:buClr>
              <a:buSzPts val="3600"/>
              <a:buNone/>
              <a:defRPr sz="3600">
                <a:solidFill>
                  <a:schemeClr val="dk1"/>
                </a:solidFill>
              </a:defRPr>
            </a:lvl9pPr>
          </a:lstStyle>
          <a:p>
            <a:endParaRPr/>
          </a:p>
        </p:txBody>
      </p:sp>
      <p:sp>
        <p:nvSpPr>
          <p:cNvPr id="7" name="Google Shape;7;p1"/>
          <p:cNvSpPr txBox="1">
            <a:spLocks noGrp="1"/>
          </p:cNvSpPr>
          <p:nvPr>
            <p:ph type="body" idx="1"/>
          </p:nvPr>
        </p:nvSpPr>
        <p:spPr>
          <a:xfrm>
            <a:off x="364468" y="1693927"/>
            <a:ext cx="9963000" cy="5021400"/>
          </a:xfrm>
          <a:prstGeom prst="rect">
            <a:avLst/>
          </a:prstGeom>
          <a:noFill/>
          <a:ln>
            <a:noFill/>
          </a:ln>
        </p:spPr>
        <p:txBody>
          <a:bodyPr spcFirstLastPara="1" wrap="square" lIns="116050" tIns="116050" rIns="116050" bIns="116050" anchor="t" anchorCtr="0">
            <a:normAutofit/>
          </a:bodyPr>
          <a:lstStyle>
            <a:lvl1pPr marL="457200" lvl="0" indent="-374650">
              <a:lnSpc>
                <a:spcPct val="115000"/>
              </a:lnSpc>
              <a:spcBef>
                <a:spcPts val="0"/>
              </a:spcBef>
              <a:spcAft>
                <a:spcPts val="0"/>
              </a:spcAft>
              <a:buClr>
                <a:schemeClr val="dk2"/>
              </a:buClr>
              <a:buSzPts val="2300"/>
              <a:buChar char="●"/>
              <a:defRPr sz="2300">
                <a:solidFill>
                  <a:schemeClr val="dk2"/>
                </a:solidFill>
              </a:defRPr>
            </a:lvl1pPr>
            <a:lvl2pPr marL="914400" lvl="1" indent="-342900">
              <a:lnSpc>
                <a:spcPct val="115000"/>
              </a:lnSpc>
              <a:spcBef>
                <a:spcPts val="0"/>
              </a:spcBef>
              <a:spcAft>
                <a:spcPts val="0"/>
              </a:spcAft>
              <a:buClr>
                <a:schemeClr val="dk2"/>
              </a:buClr>
              <a:buSzPts val="1800"/>
              <a:buChar char="○"/>
              <a:defRPr sz="1800">
                <a:solidFill>
                  <a:schemeClr val="dk2"/>
                </a:solidFill>
              </a:defRPr>
            </a:lvl2pPr>
            <a:lvl3pPr marL="1371600" lvl="2" indent="-342900">
              <a:lnSpc>
                <a:spcPct val="115000"/>
              </a:lnSpc>
              <a:spcBef>
                <a:spcPts val="0"/>
              </a:spcBef>
              <a:spcAft>
                <a:spcPts val="0"/>
              </a:spcAft>
              <a:buClr>
                <a:schemeClr val="dk2"/>
              </a:buClr>
              <a:buSzPts val="1800"/>
              <a:buChar char="■"/>
              <a:defRPr sz="1800">
                <a:solidFill>
                  <a:schemeClr val="dk2"/>
                </a:solidFill>
              </a:defRPr>
            </a:lvl3pPr>
            <a:lvl4pPr marL="1828800" lvl="3" indent="-342900">
              <a:lnSpc>
                <a:spcPct val="115000"/>
              </a:lnSpc>
              <a:spcBef>
                <a:spcPts val="0"/>
              </a:spcBef>
              <a:spcAft>
                <a:spcPts val="0"/>
              </a:spcAft>
              <a:buClr>
                <a:schemeClr val="dk2"/>
              </a:buClr>
              <a:buSzPts val="1800"/>
              <a:buChar char="●"/>
              <a:defRPr sz="1800">
                <a:solidFill>
                  <a:schemeClr val="dk2"/>
                </a:solidFill>
              </a:defRPr>
            </a:lvl4pPr>
            <a:lvl5pPr marL="2286000" lvl="4" indent="-342900">
              <a:lnSpc>
                <a:spcPct val="115000"/>
              </a:lnSpc>
              <a:spcBef>
                <a:spcPts val="0"/>
              </a:spcBef>
              <a:spcAft>
                <a:spcPts val="0"/>
              </a:spcAft>
              <a:buClr>
                <a:schemeClr val="dk2"/>
              </a:buClr>
              <a:buSzPts val="1800"/>
              <a:buChar char="○"/>
              <a:defRPr sz="1800">
                <a:solidFill>
                  <a:schemeClr val="dk2"/>
                </a:solidFill>
              </a:defRPr>
            </a:lvl5pPr>
            <a:lvl6pPr marL="2743200" lvl="5" indent="-342900">
              <a:lnSpc>
                <a:spcPct val="115000"/>
              </a:lnSpc>
              <a:spcBef>
                <a:spcPts val="0"/>
              </a:spcBef>
              <a:spcAft>
                <a:spcPts val="0"/>
              </a:spcAft>
              <a:buClr>
                <a:schemeClr val="dk2"/>
              </a:buClr>
              <a:buSzPts val="1800"/>
              <a:buChar char="■"/>
              <a:defRPr sz="1800">
                <a:solidFill>
                  <a:schemeClr val="dk2"/>
                </a:solidFill>
              </a:defRPr>
            </a:lvl6pPr>
            <a:lvl7pPr marL="3200400" lvl="6" indent="-342900">
              <a:lnSpc>
                <a:spcPct val="115000"/>
              </a:lnSpc>
              <a:spcBef>
                <a:spcPts val="0"/>
              </a:spcBef>
              <a:spcAft>
                <a:spcPts val="0"/>
              </a:spcAft>
              <a:buClr>
                <a:schemeClr val="dk2"/>
              </a:buClr>
              <a:buSzPts val="1800"/>
              <a:buChar char="●"/>
              <a:defRPr sz="1800">
                <a:solidFill>
                  <a:schemeClr val="dk2"/>
                </a:solidFill>
              </a:defRPr>
            </a:lvl7pPr>
            <a:lvl8pPr marL="3657600" lvl="7" indent="-342900">
              <a:lnSpc>
                <a:spcPct val="115000"/>
              </a:lnSpc>
              <a:spcBef>
                <a:spcPts val="0"/>
              </a:spcBef>
              <a:spcAft>
                <a:spcPts val="0"/>
              </a:spcAft>
              <a:buClr>
                <a:schemeClr val="dk2"/>
              </a:buClr>
              <a:buSzPts val="1800"/>
              <a:buChar char="○"/>
              <a:defRPr sz="1800">
                <a:solidFill>
                  <a:schemeClr val="dk2"/>
                </a:solidFill>
              </a:defRPr>
            </a:lvl8pPr>
            <a:lvl9pPr marL="4114800" lvl="8" indent="-342900">
              <a:lnSpc>
                <a:spcPct val="115000"/>
              </a:lnSpc>
              <a:spcBef>
                <a:spcPts val="0"/>
              </a:spcBef>
              <a:spcAft>
                <a:spcPts val="0"/>
              </a:spcAft>
              <a:buClr>
                <a:schemeClr val="dk2"/>
              </a:buClr>
              <a:buSzPts val="1800"/>
              <a:buChar char="■"/>
              <a:defRPr sz="1800">
                <a:solidFill>
                  <a:schemeClr val="dk2"/>
                </a:solidFill>
              </a:defRPr>
            </a:lvl9pPr>
          </a:lstStyle>
          <a:p>
            <a:endParaRPr/>
          </a:p>
        </p:txBody>
      </p:sp>
      <p:sp>
        <p:nvSpPr>
          <p:cNvPr id="8" name="Google Shape;8;p1"/>
          <p:cNvSpPr txBox="1">
            <a:spLocks noGrp="1"/>
          </p:cNvSpPr>
          <p:nvPr>
            <p:ph type="sldNum" idx="12"/>
          </p:nvPr>
        </p:nvSpPr>
        <p:spPr>
          <a:xfrm>
            <a:off x="9906772" y="6854072"/>
            <a:ext cx="641700" cy="578400"/>
          </a:xfrm>
          <a:prstGeom prst="rect">
            <a:avLst/>
          </a:prstGeom>
          <a:noFill/>
          <a:ln>
            <a:noFill/>
          </a:ln>
        </p:spPr>
        <p:txBody>
          <a:bodyPr spcFirstLastPara="1" wrap="square" lIns="116050" tIns="116050" rIns="116050" bIns="116050" anchor="ctr" anchorCtr="0">
            <a:normAutofit/>
          </a:bodyPr>
          <a:lstStyle>
            <a:lvl1pPr lvl="0" algn="r">
              <a:buNone/>
              <a:defRPr sz="1300">
                <a:solidFill>
                  <a:schemeClr val="dk2"/>
                </a:solidFill>
              </a:defRPr>
            </a:lvl1pPr>
            <a:lvl2pPr lvl="1" algn="r">
              <a:buNone/>
              <a:defRPr sz="1300">
                <a:solidFill>
                  <a:schemeClr val="dk2"/>
                </a:solidFill>
              </a:defRPr>
            </a:lvl2pPr>
            <a:lvl3pPr lvl="2" algn="r">
              <a:buNone/>
              <a:defRPr sz="1300">
                <a:solidFill>
                  <a:schemeClr val="dk2"/>
                </a:solidFill>
              </a:defRPr>
            </a:lvl3pPr>
            <a:lvl4pPr lvl="3" algn="r">
              <a:buNone/>
              <a:defRPr sz="1300">
                <a:solidFill>
                  <a:schemeClr val="dk2"/>
                </a:solidFill>
              </a:defRPr>
            </a:lvl4pPr>
            <a:lvl5pPr lvl="4" algn="r">
              <a:buNone/>
              <a:defRPr sz="1300">
                <a:solidFill>
                  <a:schemeClr val="dk2"/>
                </a:solidFill>
              </a:defRPr>
            </a:lvl5pPr>
            <a:lvl6pPr lvl="5" algn="r">
              <a:buNone/>
              <a:defRPr sz="1300">
                <a:solidFill>
                  <a:schemeClr val="dk2"/>
                </a:solidFill>
              </a:defRPr>
            </a:lvl6pPr>
            <a:lvl7pPr lvl="6" algn="r">
              <a:buNone/>
              <a:defRPr sz="1300">
                <a:solidFill>
                  <a:schemeClr val="dk2"/>
                </a:solidFill>
              </a:defRPr>
            </a:lvl7pPr>
            <a:lvl8pPr lvl="7" algn="r">
              <a:buNone/>
              <a:defRPr sz="1300">
                <a:solidFill>
                  <a:schemeClr val="dk2"/>
                </a:solidFill>
              </a:defRPr>
            </a:lvl8pPr>
            <a:lvl9pPr lvl="8" algn="r">
              <a:buNone/>
              <a:defRPr sz="1300">
                <a:solidFill>
                  <a:schemeClr val="dk2"/>
                </a:solidFill>
              </a:defRPr>
            </a:lvl9pPr>
          </a:lstStyle>
          <a:p>
            <a:pPr marL="0" lvl="0" indent="0" algn="r" rtl="0">
              <a:spcBef>
                <a:spcPts val="0"/>
              </a:spcBef>
              <a:spcAft>
                <a:spcPts val="0"/>
              </a:spcAft>
              <a:buNone/>
            </a:pPr>
            <a:fld id="{00000000-1234-1234-1234-123412341234}" type="slidenum">
              <a:rPr lang="ja"/>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8.xml"/><Relationship Id="rId1" Type="http://schemas.openxmlformats.org/officeDocument/2006/relationships/slideLayout" Target="../slideLayouts/slideLayout11.xml"/><Relationship Id="rId5" Type="http://schemas.openxmlformats.org/officeDocument/2006/relationships/image" Target="../media/image4.jpg"/><Relationship Id="rId4" Type="http://schemas.openxmlformats.org/officeDocument/2006/relationships/image" Target="../media/image3.jpg"/></Relationships>
</file>

<file path=ppt/slides/_rels/slide1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9.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0.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1.xml"/><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2.xml"/><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3.xml"/><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4.xml"/><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5.xml"/><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6.xml"/><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7.xml"/><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8.xml"/><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9.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53"/>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F44736EE-6F3B-F51B-6AE5-8FA9DD2B3821}"/>
              </a:ext>
            </a:extLst>
          </p:cNvPr>
          <p:cNvSpPr txBox="1"/>
          <p:nvPr/>
        </p:nvSpPr>
        <p:spPr>
          <a:xfrm>
            <a:off x="3069481" y="4407171"/>
            <a:ext cx="4552849" cy="392415"/>
          </a:xfrm>
          <a:prstGeom prst="rect">
            <a:avLst/>
          </a:prstGeom>
          <a:noFill/>
        </p:spPr>
        <p:txBody>
          <a:bodyPr wrap="none" rtlCol="0">
            <a:spAutoFit/>
          </a:bodyPr>
          <a:lstStyle/>
          <a:p>
            <a:r>
              <a:rPr kumimoji="1" lang="ja-JP" altLang="en-US" sz="1950" b="1" dirty="0">
                <a:latin typeface="HGPｺﾞｼｯｸM" panose="020B0600000000000000" pitchFamily="50" charset="-128"/>
                <a:ea typeface="HGPｺﾞｼｯｸM" panose="020B0600000000000000" pitchFamily="50" charset="-128"/>
              </a:rPr>
              <a:t>～誰もが働きやすい環境を整えるために～</a:t>
            </a:r>
          </a:p>
        </p:txBody>
      </p:sp>
      <p:sp>
        <p:nvSpPr>
          <p:cNvPr id="4" name="四角形: 角を丸くする 3">
            <a:extLst>
              <a:ext uri="{FF2B5EF4-FFF2-40B4-BE49-F238E27FC236}">
                <a16:creationId xmlns:a16="http://schemas.microsoft.com/office/drawing/2014/main" id="{3B0ED3D9-F43A-A2E5-C73F-0996363CDC5B}"/>
              </a:ext>
            </a:extLst>
          </p:cNvPr>
          <p:cNvSpPr/>
          <p:nvPr/>
        </p:nvSpPr>
        <p:spPr>
          <a:xfrm>
            <a:off x="4831471" y="5812184"/>
            <a:ext cx="1454286" cy="400110"/>
          </a:xfrm>
          <a:prstGeom prst="roundRect">
            <a:avLst/>
          </a:prstGeom>
          <a:solidFill>
            <a:srgbClr val="ED9A45"/>
          </a:solidFill>
          <a:ln>
            <a:solidFill>
              <a:srgbClr val="ED9A4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950">
              <a:solidFill>
                <a:srgbClr val="ED9A45"/>
              </a:solidFill>
            </a:endParaRPr>
          </a:p>
        </p:txBody>
      </p:sp>
      <p:sp>
        <p:nvSpPr>
          <p:cNvPr id="3" name="テキスト ボックス 2">
            <a:extLst>
              <a:ext uri="{FF2B5EF4-FFF2-40B4-BE49-F238E27FC236}">
                <a16:creationId xmlns:a16="http://schemas.microsoft.com/office/drawing/2014/main" id="{627DA6F5-8921-6635-A8C9-EA314E0C6179}"/>
              </a:ext>
            </a:extLst>
          </p:cNvPr>
          <p:cNvSpPr txBox="1"/>
          <p:nvPr/>
        </p:nvSpPr>
        <p:spPr>
          <a:xfrm>
            <a:off x="4945305" y="5849341"/>
            <a:ext cx="1226618" cy="325795"/>
          </a:xfrm>
          <a:prstGeom prst="rect">
            <a:avLst/>
          </a:prstGeom>
          <a:noFill/>
          <a:ln>
            <a:solidFill>
              <a:srgbClr val="ED9A45"/>
            </a:solidFill>
          </a:ln>
        </p:spPr>
        <p:txBody>
          <a:bodyPr wrap="none" rtlCol="0">
            <a:spAutoFit/>
          </a:bodyPr>
          <a:lstStyle/>
          <a:p>
            <a:r>
              <a:rPr kumimoji="1" lang="en-US" altLang="ja-JP" sz="1517" b="1" dirty="0">
                <a:solidFill>
                  <a:schemeClr val="bg1"/>
                </a:solidFill>
                <a:latin typeface="HGPｺﾞｼｯｸM" panose="020B0600000000000000" pitchFamily="50" charset="-128"/>
                <a:ea typeface="HGPｺﾞｼｯｸM" panose="020B0600000000000000" pitchFamily="50" charset="-128"/>
              </a:rPr>
              <a:t>2023</a:t>
            </a:r>
            <a:r>
              <a:rPr kumimoji="1" lang="ja-JP" altLang="en-US" sz="1517" b="1" dirty="0">
                <a:solidFill>
                  <a:schemeClr val="bg1"/>
                </a:solidFill>
                <a:latin typeface="HGPｺﾞｼｯｸM" panose="020B0600000000000000" pitchFamily="50" charset="-128"/>
                <a:ea typeface="HGPｺﾞｼｯｸM" panose="020B0600000000000000" pitchFamily="50" charset="-128"/>
              </a:rPr>
              <a:t>年度版</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57"/>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FA21C7BB-9CD8-62BA-7371-FEC83CF774C1}"/>
              </a:ext>
            </a:extLst>
          </p:cNvPr>
          <p:cNvSpPr txBox="1"/>
          <p:nvPr/>
        </p:nvSpPr>
        <p:spPr>
          <a:xfrm>
            <a:off x="2335372" y="306173"/>
            <a:ext cx="917239" cy="400110"/>
          </a:xfrm>
          <a:prstGeom prst="rect">
            <a:avLst/>
          </a:prstGeom>
          <a:noFill/>
        </p:spPr>
        <p:txBody>
          <a:bodyPr wrap="none" rtlCol="0">
            <a:spAutoFit/>
          </a:bodyPr>
          <a:lstStyle/>
          <a:p>
            <a:r>
              <a:rPr kumimoji="1" lang="en-US" altLang="ja-JP" sz="2000" dirty="0">
                <a:latin typeface="Calibri" panose="020F0502020204030204" pitchFamily="34" charset="0"/>
                <a:cs typeface="Calibri" panose="020F0502020204030204" pitchFamily="34" charset="0"/>
              </a:rPr>
              <a:t>FILE 09</a:t>
            </a:r>
            <a:endParaRPr kumimoji="1" lang="ja-JP" altLang="en-US" sz="2000" dirty="0">
              <a:latin typeface="Calibri" panose="020F0502020204030204" pitchFamily="34" charset="0"/>
              <a:cs typeface="Calibri" panose="020F0502020204030204" pitchFamily="34" charset="0"/>
            </a:endParaRPr>
          </a:p>
        </p:txBody>
      </p:sp>
      <p:sp>
        <p:nvSpPr>
          <p:cNvPr id="3" name="テキスト ボックス 2">
            <a:extLst>
              <a:ext uri="{FF2B5EF4-FFF2-40B4-BE49-F238E27FC236}">
                <a16:creationId xmlns:a16="http://schemas.microsoft.com/office/drawing/2014/main" id="{10DAA066-A374-A11B-062E-08D4871F1D02}"/>
              </a:ext>
            </a:extLst>
          </p:cNvPr>
          <p:cNvSpPr txBox="1"/>
          <p:nvPr/>
        </p:nvSpPr>
        <p:spPr>
          <a:xfrm>
            <a:off x="2174218" y="1140261"/>
            <a:ext cx="6343403" cy="646331"/>
          </a:xfrm>
          <a:prstGeom prst="rect">
            <a:avLst/>
          </a:prstGeom>
          <a:noFill/>
        </p:spPr>
        <p:txBody>
          <a:bodyPr wrap="none" rtlCol="0">
            <a:spAutoFit/>
          </a:bodyPr>
          <a:lstStyle/>
          <a:p>
            <a:pPr algn="ctr"/>
            <a:r>
              <a:rPr kumimoji="1" lang="ja-JP" altLang="en-US" sz="3600" dirty="0">
                <a:latin typeface="HGPｺﾞｼｯｸE" panose="020B0900000000000000" pitchFamily="50" charset="-128"/>
                <a:ea typeface="HGPｺﾞｼｯｸE" panose="020B0900000000000000" pitchFamily="50" charset="-128"/>
              </a:rPr>
              <a:t>産休の申出を受けたときの対応</a:t>
            </a:r>
          </a:p>
        </p:txBody>
      </p:sp>
      <p:sp>
        <p:nvSpPr>
          <p:cNvPr id="4" name="テキスト ボックス 3">
            <a:extLst>
              <a:ext uri="{FF2B5EF4-FFF2-40B4-BE49-F238E27FC236}">
                <a16:creationId xmlns:a16="http://schemas.microsoft.com/office/drawing/2014/main" id="{2C543B6C-D375-931B-3B9B-6977A32BA00E}"/>
              </a:ext>
            </a:extLst>
          </p:cNvPr>
          <p:cNvSpPr txBox="1"/>
          <p:nvPr/>
        </p:nvSpPr>
        <p:spPr>
          <a:xfrm>
            <a:off x="3107953" y="1867997"/>
            <a:ext cx="4475905" cy="646331"/>
          </a:xfrm>
          <a:prstGeom prst="rect">
            <a:avLst/>
          </a:prstGeom>
          <a:noFill/>
        </p:spPr>
        <p:txBody>
          <a:bodyPr wrap="none" rtlCol="0">
            <a:spAutoFit/>
          </a:bodyPr>
          <a:lstStyle/>
          <a:p>
            <a:pPr algn="ctr"/>
            <a:r>
              <a:rPr kumimoji="1" lang="ja-JP" altLang="en-US" sz="1800" u="sng" dirty="0">
                <a:uFill>
                  <a:solidFill>
                    <a:srgbClr val="FFFF00"/>
                  </a:solidFill>
                </a:uFill>
                <a:latin typeface="HGPｺﾞｼｯｸE" panose="020B0900000000000000" pitchFamily="50" charset="-128"/>
                <a:ea typeface="HGPｺﾞｼｯｸE" panose="020B0900000000000000" pitchFamily="50" charset="-128"/>
              </a:rPr>
              <a:t>産休は誰もが取得できる休業です。</a:t>
            </a:r>
            <a:endParaRPr kumimoji="1" lang="en-US" altLang="ja-JP" sz="1800" u="sng" dirty="0">
              <a:uFill>
                <a:solidFill>
                  <a:srgbClr val="FFFF00"/>
                </a:solidFill>
              </a:uFill>
              <a:latin typeface="HGPｺﾞｼｯｸE" panose="020B0900000000000000" pitchFamily="50" charset="-128"/>
              <a:ea typeface="HGPｺﾞｼｯｸE" panose="020B0900000000000000" pitchFamily="50" charset="-128"/>
            </a:endParaRPr>
          </a:p>
          <a:p>
            <a:pPr algn="ctr"/>
            <a:r>
              <a:rPr kumimoji="1" lang="ja-JP" altLang="en-US" sz="1800" u="sng" dirty="0">
                <a:uFill>
                  <a:solidFill>
                    <a:srgbClr val="FFFF00"/>
                  </a:solidFill>
                </a:uFill>
                <a:latin typeface="HGPｺﾞｼｯｸE" panose="020B0900000000000000" pitchFamily="50" charset="-128"/>
                <a:ea typeface="HGPｺﾞｼｯｸE" panose="020B0900000000000000" pitchFamily="50" charset="-128"/>
              </a:rPr>
              <a:t>休業を認めないといった発言はマタハラです</a:t>
            </a:r>
            <a:endParaRPr kumimoji="1" lang="en-US" altLang="ja-JP" sz="1800" u="sng" dirty="0">
              <a:uFill>
                <a:solidFill>
                  <a:srgbClr val="FFFF00"/>
                </a:solidFill>
              </a:uFill>
              <a:latin typeface="HGPｺﾞｼｯｸE" panose="020B0900000000000000" pitchFamily="50" charset="-128"/>
              <a:ea typeface="HGPｺﾞｼｯｸE" panose="020B0900000000000000" pitchFamily="50" charset="-128"/>
            </a:endParaRPr>
          </a:p>
        </p:txBody>
      </p:sp>
      <p:sp>
        <p:nvSpPr>
          <p:cNvPr id="5" name="テキスト ボックス 4">
            <a:extLst>
              <a:ext uri="{FF2B5EF4-FFF2-40B4-BE49-F238E27FC236}">
                <a16:creationId xmlns:a16="http://schemas.microsoft.com/office/drawing/2014/main" id="{D99612A1-4021-9C61-3BA5-32A27266A003}"/>
              </a:ext>
            </a:extLst>
          </p:cNvPr>
          <p:cNvSpPr txBox="1"/>
          <p:nvPr/>
        </p:nvSpPr>
        <p:spPr>
          <a:xfrm>
            <a:off x="529448" y="2702062"/>
            <a:ext cx="1821332" cy="338554"/>
          </a:xfrm>
          <a:prstGeom prst="rect">
            <a:avLst/>
          </a:prstGeom>
          <a:noFill/>
        </p:spPr>
        <p:txBody>
          <a:bodyPr wrap="none" rtlCol="0">
            <a:spAutoFit/>
          </a:bodyPr>
          <a:lstStyle/>
          <a:p>
            <a:r>
              <a:rPr kumimoji="1" lang="ja-JP" altLang="en-US" sz="1600" dirty="0">
                <a:solidFill>
                  <a:srgbClr val="ED9A45"/>
                </a:solidFill>
                <a:latin typeface="HGPｺﾞｼｯｸE" panose="020B0900000000000000" pitchFamily="50" charset="-128"/>
                <a:ea typeface="HGPｺﾞｼｯｸE" panose="020B0900000000000000" pitchFamily="50" charset="-128"/>
              </a:rPr>
              <a:t>◎産休の取得要件</a:t>
            </a:r>
          </a:p>
        </p:txBody>
      </p:sp>
      <p:sp>
        <p:nvSpPr>
          <p:cNvPr id="6" name="テキスト ボックス 5">
            <a:extLst>
              <a:ext uri="{FF2B5EF4-FFF2-40B4-BE49-F238E27FC236}">
                <a16:creationId xmlns:a16="http://schemas.microsoft.com/office/drawing/2014/main" id="{4B951807-4CEB-7533-65C6-6E89874D422E}"/>
              </a:ext>
            </a:extLst>
          </p:cNvPr>
          <p:cNvSpPr txBox="1"/>
          <p:nvPr/>
        </p:nvSpPr>
        <p:spPr>
          <a:xfrm>
            <a:off x="529448" y="3004547"/>
            <a:ext cx="9632917" cy="830997"/>
          </a:xfrm>
          <a:prstGeom prst="rect">
            <a:avLst/>
          </a:prstGeom>
          <a:noFill/>
        </p:spPr>
        <p:txBody>
          <a:bodyPr wrap="square" rtlCol="0">
            <a:spAutoFit/>
          </a:bodyPr>
          <a:lstStyle/>
          <a:p>
            <a:r>
              <a:rPr kumimoji="1" lang="ja-JP" altLang="en-US" sz="1200" dirty="0">
                <a:latin typeface="HGPｺﾞｼｯｸM" panose="020B0600000000000000" pitchFamily="50" charset="-128"/>
                <a:ea typeface="HGPｺﾞｼｯｸM" panose="020B0600000000000000" pitchFamily="50" charset="-128"/>
              </a:rPr>
              <a:t>・</a:t>
            </a:r>
            <a:r>
              <a:rPr kumimoji="1" lang="ja-JP" altLang="en-US" sz="1200" dirty="0">
                <a:solidFill>
                  <a:srgbClr val="FF0000"/>
                </a:solidFill>
                <a:latin typeface="HGPｺﾞｼｯｸM" panose="020B0600000000000000" pitchFamily="50" charset="-128"/>
                <a:ea typeface="HGPｺﾞｼｯｸM" panose="020B0600000000000000" pitchFamily="50" charset="-128"/>
              </a:rPr>
              <a:t>産休は勤続年数や所定労働時間に関係なく、妊娠した女性従業員であれば誰でも取得できます</a:t>
            </a:r>
            <a:endParaRPr kumimoji="1" lang="en-US" altLang="ja-JP" sz="1200" dirty="0">
              <a:solidFill>
                <a:srgbClr val="FF0000"/>
              </a:solidFill>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・取得を認めないといった発言はマタハラです</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・出産するときには産前休業（出産前６週間</a:t>
            </a:r>
            <a:r>
              <a:rPr kumimoji="1" lang="en-US" altLang="ja-JP" sz="1200" dirty="0">
                <a:latin typeface="HGPｺﾞｼｯｸM" panose="020B0600000000000000" pitchFamily="50" charset="-128"/>
                <a:ea typeface="HGPｺﾞｼｯｸM" panose="020B0600000000000000" pitchFamily="50" charset="-128"/>
              </a:rPr>
              <a:t>※</a:t>
            </a:r>
            <a:r>
              <a:rPr kumimoji="1" lang="ja-JP" altLang="en-US" sz="1200" dirty="0">
                <a:latin typeface="HGPｺﾞｼｯｸM" panose="020B0600000000000000" pitchFamily="50" charset="-128"/>
                <a:ea typeface="HGPｺﾞｼｯｸM" panose="020B0600000000000000" pitchFamily="50" charset="-128"/>
              </a:rPr>
              <a:t>）、産後休業（出産後８週間）の休業を取得できます</a:t>
            </a:r>
            <a:endParaRPr kumimoji="1" lang="en-US" altLang="ja-JP" sz="1200" dirty="0">
              <a:latin typeface="HGPｺﾞｼｯｸM" panose="020B0600000000000000" pitchFamily="50" charset="-128"/>
              <a:ea typeface="HGPｺﾞｼｯｸM" panose="020B0600000000000000" pitchFamily="50" charset="-128"/>
            </a:endParaRPr>
          </a:p>
          <a:p>
            <a:pPr algn="r"/>
            <a:r>
              <a:rPr kumimoji="1" lang="en-US" altLang="ja-JP" sz="1200" dirty="0">
                <a:latin typeface="HGPｺﾞｼｯｸM" panose="020B0600000000000000" pitchFamily="50" charset="-128"/>
                <a:ea typeface="HGPｺﾞｼｯｸM" panose="020B0600000000000000" pitchFamily="50" charset="-128"/>
              </a:rPr>
              <a:t>※</a:t>
            </a:r>
            <a:r>
              <a:rPr kumimoji="1" lang="ja-JP" altLang="en-US" sz="1200" dirty="0">
                <a:latin typeface="HGPｺﾞｼｯｸM" panose="020B0600000000000000" pitchFamily="50" charset="-128"/>
                <a:ea typeface="HGPｺﾞｼｯｸM" panose="020B0600000000000000" pitchFamily="50" charset="-128"/>
              </a:rPr>
              <a:t>多胎妊娠の場合は</a:t>
            </a:r>
            <a:r>
              <a:rPr kumimoji="1" lang="en-US" altLang="ja-JP" sz="1200" dirty="0">
                <a:latin typeface="HGPｺﾞｼｯｸM" panose="020B0600000000000000" pitchFamily="50" charset="-128"/>
                <a:ea typeface="HGPｺﾞｼｯｸM" panose="020B0600000000000000" pitchFamily="50" charset="-128"/>
              </a:rPr>
              <a:t>14</a:t>
            </a:r>
            <a:r>
              <a:rPr kumimoji="1" lang="ja-JP" altLang="en-US" sz="1200" dirty="0">
                <a:latin typeface="HGPｺﾞｼｯｸM" panose="020B0600000000000000" pitchFamily="50" charset="-128"/>
                <a:ea typeface="HGPｺﾞｼｯｸM" panose="020B0600000000000000" pitchFamily="50" charset="-128"/>
              </a:rPr>
              <a:t>週間</a:t>
            </a:r>
            <a:endParaRPr kumimoji="1" lang="en-US" altLang="ja-JP" sz="1200" dirty="0">
              <a:latin typeface="HGPｺﾞｼｯｸM" panose="020B0600000000000000" pitchFamily="50" charset="-128"/>
              <a:ea typeface="HGPｺﾞｼｯｸM" panose="020B0600000000000000" pitchFamily="50" charset="-128"/>
            </a:endParaRPr>
          </a:p>
        </p:txBody>
      </p:sp>
      <p:sp>
        <p:nvSpPr>
          <p:cNvPr id="7" name="テキスト ボックス 6">
            <a:extLst>
              <a:ext uri="{FF2B5EF4-FFF2-40B4-BE49-F238E27FC236}">
                <a16:creationId xmlns:a16="http://schemas.microsoft.com/office/drawing/2014/main" id="{886D24DD-A4D6-0BA3-9D5D-D8CD3F1958C8}"/>
              </a:ext>
            </a:extLst>
          </p:cNvPr>
          <p:cNvSpPr txBox="1"/>
          <p:nvPr/>
        </p:nvSpPr>
        <p:spPr>
          <a:xfrm>
            <a:off x="526759" y="3851374"/>
            <a:ext cx="2231701" cy="338554"/>
          </a:xfrm>
          <a:prstGeom prst="rect">
            <a:avLst/>
          </a:prstGeom>
          <a:noFill/>
        </p:spPr>
        <p:txBody>
          <a:bodyPr wrap="none" rtlCol="0">
            <a:spAutoFit/>
          </a:bodyPr>
          <a:lstStyle/>
          <a:p>
            <a:r>
              <a:rPr kumimoji="1" lang="ja-JP" altLang="en-US" sz="1600" dirty="0">
                <a:solidFill>
                  <a:srgbClr val="ED9A45"/>
                </a:solidFill>
                <a:latin typeface="HGPｺﾞｼｯｸE" panose="020B0900000000000000" pitchFamily="50" charset="-128"/>
                <a:ea typeface="HGPｺﾞｼｯｸE" panose="020B0900000000000000" pitchFamily="50" charset="-128"/>
              </a:rPr>
              <a:t>◎年次有給休暇の活用</a:t>
            </a:r>
          </a:p>
        </p:txBody>
      </p:sp>
      <p:sp>
        <p:nvSpPr>
          <p:cNvPr id="11" name="テキスト ボックス 10">
            <a:extLst>
              <a:ext uri="{FF2B5EF4-FFF2-40B4-BE49-F238E27FC236}">
                <a16:creationId xmlns:a16="http://schemas.microsoft.com/office/drawing/2014/main" id="{E9133890-C3EA-AB3A-0CE9-04ED9B613FA1}"/>
              </a:ext>
            </a:extLst>
          </p:cNvPr>
          <p:cNvSpPr txBox="1"/>
          <p:nvPr/>
        </p:nvSpPr>
        <p:spPr>
          <a:xfrm>
            <a:off x="526759" y="4127699"/>
            <a:ext cx="5537093" cy="461665"/>
          </a:xfrm>
          <a:prstGeom prst="rect">
            <a:avLst/>
          </a:prstGeom>
          <a:noFill/>
        </p:spPr>
        <p:txBody>
          <a:bodyPr wrap="none" rtlCol="0">
            <a:spAutoFit/>
          </a:bodyPr>
          <a:lstStyle/>
          <a:p>
            <a:r>
              <a:rPr kumimoji="1" lang="ja-JP" altLang="en-US" sz="1200" dirty="0">
                <a:latin typeface="HGPｺﾞｼｯｸM" panose="020B0600000000000000" pitchFamily="50" charset="-128"/>
                <a:ea typeface="HGPｺﾞｼｯｸM" panose="020B0600000000000000" pitchFamily="50" charset="-128"/>
              </a:rPr>
              <a:t>・産休前に年次有給休暇を取得して休業期間を長くする従業員もいます</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・年次有給休暇は取得目的を問わないため、このような休み方をしても問題ありません</a:t>
            </a:r>
            <a:endParaRPr kumimoji="1" lang="en-US" altLang="ja-JP" sz="1200" dirty="0">
              <a:latin typeface="HGPｺﾞｼｯｸM" panose="020B0600000000000000" pitchFamily="50" charset="-128"/>
              <a:ea typeface="HGPｺﾞｼｯｸM" panose="020B0600000000000000" pitchFamily="50" charset="-128"/>
            </a:endParaRPr>
          </a:p>
        </p:txBody>
      </p:sp>
      <p:sp>
        <p:nvSpPr>
          <p:cNvPr id="8" name="テキスト ボックス 7">
            <a:extLst>
              <a:ext uri="{FF2B5EF4-FFF2-40B4-BE49-F238E27FC236}">
                <a16:creationId xmlns:a16="http://schemas.microsoft.com/office/drawing/2014/main" id="{3A3897A4-1390-1CD4-2587-73FAAC5D3298}"/>
              </a:ext>
            </a:extLst>
          </p:cNvPr>
          <p:cNvSpPr txBox="1"/>
          <p:nvPr/>
        </p:nvSpPr>
        <p:spPr>
          <a:xfrm>
            <a:off x="526759" y="4696412"/>
            <a:ext cx="1616148" cy="338554"/>
          </a:xfrm>
          <a:prstGeom prst="rect">
            <a:avLst/>
          </a:prstGeom>
          <a:noFill/>
        </p:spPr>
        <p:txBody>
          <a:bodyPr wrap="none" rtlCol="0">
            <a:spAutoFit/>
          </a:bodyPr>
          <a:lstStyle/>
          <a:p>
            <a:r>
              <a:rPr kumimoji="1" lang="ja-JP" altLang="en-US" sz="1600" dirty="0">
                <a:solidFill>
                  <a:srgbClr val="ED9A45"/>
                </a:solidFill>
                <a:latin typeface="HGPｺﾞｼｯｸE" panose="020B0900000000000000" pitchFamily="50" charset="-128"/>
                <a:ea typeface="HGPｺﾞｼｯｸE" panose="020B0900000000000000" pitchFamily="50" charset="-128"/>
              </a:rPr>
              <a:t>◎産休中の業務</a:t>
            </a:r>
          </a:p>
        </p:txBody>
      </p:sp>
      <p:sp>
        <p:nvSpPr>
          <p:cNvPr id="9" name="テキスト ボックス 8">
            <a:extLst>
              <a:ext uri="{FF2B5EF4-FFF2-40B4-BE49-F238E27FC236}">
                <a16:creationId xmlns:a16="http://schemas.microsoft.com/office/drawing/2014/main" id="{F7E382B7-B5C8-1CF9-2F38-03FF1D461436}"/>
              </a:ext>
            </a:extLst>
          </p:cNvPr>
          <p:cNvSpPr txBox="1"/>
          <p:nvPr/>
        </p:nvSpPr>
        <p:spPr>
          <a:xfrm>
            <a:off x="526759" y="4997258"/>
            <a:ext cx="6873998" cy="461665"/>
          </a:xfrm>
          <a:prstGeom prst="rect">
            <a:avLst/>
          </a:prstGeom>
          <a:noFill/>
        </p:spPr>
        <p:txBody>
          <a:bodyPr wrap="none" rtlCol="0">
            <a:spAutoFit/>
          </a:bodyPr>
          <a:lstStyle/>
          <a:p>
            <a:r>
              <a:rPr kumimoji="1" lang="ja-JP" altLang="en-US" sz="1200" dirty="0">
                <a:latin typeface="HGPｺﾞｼｯｸM" panose="020B0600000000000000" pitchFamily="50" charset="-128"/>
                <a:ea typeface="HGPｺﾞｼｯｸM" panose="020B0600000000000000" pitchFamily="50" charset="-128"/>
              </a:rPr>
              <a:t>・休業期間に必要となる引継は該当従業員が休業に入る●カ月前までに計画し、総務へ報告してください</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・会社は、産休を取得する従業員の代替要員を確保します</a:t>
            </a:r>
            <a:endParaRPr kumimoji="1" lang="en-US" altLang="ja-JP" sz="1200" dirty="0">
              <a:latin typeface="HGPｺﾞｼｯｸM" panose="020B0600000000000000" pitchFamily="50" charset="-128"/>
              <a:ea typeface="HGPｺﾞｼｯｸM" panose="020B0600000000000000" pitchFamily="50" charset="-128"/>
            </a:endParaRPr>
          </a:p>
        </p:txBody>
      </p:sp>
      <p:sp>
        <p:nvSpPr>
          <p:cNvPr id="10" name="四角形: 角を丸くする 9">
            <a:extLst>
              <a:ext uri="{FF2B5EF4-FFF2-40B4-BE49-F238E27FC236}">
                <a16:creationId xmlns:a16="http://schemas.microsoft.com/office/drawing/2014/main" id="{8B8B647B-F50D-BE4F-D4FF-8222E03D182B}"/>
              </a:ext>
            </a:extLst>
          </p:cNvPr>
          <p:cNvSpPr/>
          <p:nvPr/>
        </p:nvSpPr>
        <p:spPr>
          <a:xfrm>
            <a:off x="680192" y="1364161"/>
            <a:ext cx="723274" cy="307777"/>
          </a:xfrm>
          <a:prstGeom prst="roundRect">
            <a:avLst/>
          </a:prstGeom>
          <a:solidFill>
            <a:srgbClr val="ED9A45"/>
          </a:solidFill>
          <a:ln>
            <a:solidFill>
              <a:srgbClr val="ED9A4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ボックス 11">
            <a:extLst>
              <a:ext uri="{FF2B5EF4-FFF2-40B4-BE49-F238E27FC236}">
                <a16:creationId xmlns:a16="http://schemas.microsoft.com/office/drawing/2014/main" id="{020C39EE-3EE8-E5C8-C698-209F18A0ADC9}"/>
              </a:ext>
            </a:extLst>
          </p:cNvPr>
          <p:cNvSpPr txBox="1"/>
          <p:nvPr/>
        </p:nvSpPr>
        <p:spPr>
          <a:xfrm>
            <a:off x="680191" y="1376861"/>
            <a:ext cx="723275" cy="307777"/>
          </a:xfrm>
          <a:prstGeom prst="rect">
            <a:avLst/>
          </a:prstGeom>
          <a:noFill/>
        </p:spPr>
        <p:txBody>
          <a:bodyPr wrap="none" rtlCol="0">
            <a:spAutoFit/>
          </a:bodyPr>
          <a:lstStyle/>
          <a:p>
            <a:r>
              <a:rPr kumimoji="1" lang="ja-JP" altLang="en-US" b="1" dirty="0">
                <a:solidFill>
                  <a:schemeClr val="bg1"/>
                </a:solidFill>
                <a:latin typeface="Calibri" panose="020F0502020204030204" pitchFamily="34" charset="0"/>
                <a:ea typeface="+mj-ea"/>
                <a:cs typeface="Calibri" panose="020F0502020204030204" pitchFamily="34" charset="0"/>
              </a:rPr>
              <a:t>管理職</a:t>
            </a:r>
          </a:p>
        </p:txBody>
      </p:sp>
    </p:spTree>
    <p:extLst>
      <p:ext uri="{BB962C8B-B14F-4D97-AF65-F5344CB8AC3E}">
        <p14:creationId xmlns:p14="http://schemas.microsoft.com/office/powerpoint/2010/main" val="2883601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57"/>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FA21C7BB-9CD8-62BA-7371-FEC83CF774C1}"/>
              </a:ext>
            </a:extLst>
          </p:cNvPr>
          <p:cNvSpPr txBox="1"/>
          <p:nvPr/>
        </p:nvSpPr>
        <p:spPr>
          <a:xfrm>
            <a:off x="2335372" y="306173"/>
            <a:ext cx="917239" cy="400110"/>
          </a:xfrm>
          <a:prstGeom prst="rect">
            <a:avLst/>
          </a:prstGeom>
          <a:noFill/>
        </p:spPr>
        <p:txBody>
          <a:bodyPr wrap="none" rtlCol="0">
            <a:spAutoFit/>
          </a:bodyPr>
          <a:lstStyle/>
          <a:p>
            <a:r>
              <a:rPr kumimoji="1" lang="en-US" altLang="ja-JP" sz="2000" dirty="0">
                <a:latin typeface="Calibri" panose="020F0502020204030204" pitchFamily="34" charset="0"/>
                <a:cs typeface="Calibri" panose="020F0502020204030204" pitchFamily="34" charset="0"/>
              </a:rPr>
              <a:t>FILE 10</a:t>
            </a:r>
            <a:endParaRPr kumimoji="1" lang="ja-JP" altLang="en-US" sz="2000" dirty="0">
              <a:latin typeface="Calibri" panose="020F0502020204030204" pitchFamily="34" charset="0"/>
              <a:cs typeface="Calibri" panose="020F0502020204030204" pitchFamily="34" charset="0"/>
            </a:endParaRPr>
          </a:p>
        </p:txBody>
      </p:sp>
      <p:sp>
        <p:nvSpPr>
          <p:cNvPr id="3" name="テキスト ボックス 2">
            <a:extLst>
              <a:ext uri="{FF2B5EF4-FFF2-40B4-BE49-F238E27FC236}">
                <a16:creationId xmlns:a16="http://schemas.microsoft.com/office/drawing/2014/main" id="{10DAA066-A374-A11B-062E-08D4871F1D02}"/>
              </a:ext>
            </a:extLst>
          </p:cNvPr>
          <p:cNvSpPr txBox="1"/>
          <p:nvPr/>
        </p:nvSpPr>
        <p:spPr>
          <a:xfrm>
            <a:off x="2631074" y="1140261"/>
            <a:ext cx="5429693" cy="646331"/>
          </a:xfrm>
          <a:prstGeom prst="rect">
            <a:avLst/>
          </a:prstGeom>
          <a:noFill/>
        </p:spPr>
        <p:txBody>
          <a:bodyPr wrap="none" rtlCol="0">
            <a:spAutoFit/>
          </a:bodyPr>
          <a:lstStyle/>
          <a:p>
            <a:pPr algn="ctr"/>
            <a:r>
              <a:rPr kumimoji="1" lang="ja-JP" altLang="en-US" sz="3600" dirty="0">
                <a:latin typeface="HGPｺﾞｼｯｸE" panose="020B0900000000000000" pitchFamily="50" charset="-128"/>
                <a:ea typeface="HGPｺﾞｼｯｸE" panose="020B0900000000000000" pitchFamily="50" charset="-128"/>
              </a:rPr>
              <a:t>産休中の給与について（１）</a:t>
            </a:r>
          </a:p>
        </p:txBody>
      </p:sp>
      <p:sp>
        <p:nvSpPr>
          <p:cNvPr id="4" name="テキスト ボックス 3">
            <a:extLst>
              <a:ext uri="{FF2B5EF4-FFF2-40B4-BE49-F238E27FC236}">
                <a16:creationId xmlns:a16="http://schemas.microsoft.com/office/drawing/2014/main" id="{2C543B6C-D375-931B-3B9B-6977A32BA00E}"/>
              </a:ext>
            </a:extLst>
          </p:cNvPr>
          <p:cNvSpPr txBox="1"/>
          <p:nvPr/>
        </p:nvSpPr>
        <p:spPr>
          <a:xfrm>
            <a:off x="3076695" y="1824290"/>
            <a:ext cx="4538422" cy="646331"/>
          </a:xfrm>
          <a:prstGeom prst="rect">
            <a:avLst/>
          </a:prstGeom>
          <a:noFill/>
        </p:spPr>
        <p:txBody>
          <a:bodyPr wrap="none" rtlCol="0">
            <a:spAutoFit/>
          </a:bodyPr>
          <a:lstStyle/>
          <a:p>
            <a:pPr algn="ctr"/>
            <a:r>
              <a:rPr kumimoji="1" lang="ja-JP" altLang="en-US" sz="1800" u="sng" dirty="0">
                <a:uFill>
                  <a:solidFill>
                    <a:srgbClr val="FFFF00"/>
                  </a:solidFill>
                </a:uFill>
                <a:latin typeface="HGPｺﾞｼｯｸE" panose="020B0900000000000000" pitchFamily="50" charset="-128"/>
                <a:ea typeface="HGPｺﾞｼｯｸE" panose="020B0900000000000000" pitchFamily="50" charset="-128"/>
              </a:rPr>
              <a:t>休業中は会社から給与の支給はありません。</a:t>
            </a:r>
            <a:endParaRPr kumimoji="1" lang="en-US" altLang="ja-JP" sz="1800" u="sng" dirty="0">
              <a:uFill>
                <a:solidFill>
                  <a:srgbClr val="FFFF00"/>
                </a:solidFill>
              </a:uFill>
              <a:latin typeface="HGPｺﾞｼｯｸE" panose="020B0900000000000000" pitchFamily="50" charset="-128"/>
              <a:ea typeface="HGPｺﾞｼｯｸE" panose="020B0900000000000000" pitchFamily="50" charset="-128"/>
            </a:endParaRPr>
          </a:p>
          <a:p>
            <a:pPr algn="ctr"/>
            <a:r>
              <a:rPr kumimoji="1" lang="ja-JP" altLang="en-US" sz="1800" u="sng" dirty="0">
                <a:uFill>
                  <a:solidFill>
                    <a:srgbClr val="FFFF00"/>
                  </a:solidFill>
                </a:uFill>
                <a:latin typeface="HGPｺﾞｼｯｸE" panose="020B0900000000000000" pitchFamily="50" charset="-128"/>
                <a:ea typeface="HGPｺﾞｼｯｸE" panose="020B0900000000000000" pitchFamily="50" charset="-128"/>
              </a:rPr>
              <a:t>ただし給付金などが支給されます</a:t>
            </a:r>
            <a:endParaRPr kumimoji="1" lang="en-US" altLang="ja-JP" sz="1800" u="sng" dirty="0">
              <a:uFill>
                <a:solidFill>
                  <a:srgbClr val="FFFF00"/>
                </a:solidFill>
              </a:uFill>
              <a:latin typeface="HGPｺﾞｼｯｸE" panose="020B0900000000000000" pitchFamily="50" charset="-128"/>
              <a:ea typeface="HGPｺﾞｼｯｸE" panose="020B0900000000000000" pitchFamily="50" charset="-128"/>
            </a:endParaRPr>
          </a:p>
        </p:txBody>
      </p:sp>
      <p:sp>
        <p:nvSpPr>
          <p:cNvPr id="5" name="テキスト ボックス 4">
            <a:extLst>
              <a:ext uri="{FF2B5EF4-FFF2-40B4-BE49-F238E27FC236}">
                <a16:creationId xmlns:a16="http://schemas.microsoft.com/office/drawing/2014/main" id="{D99612A1-4021-9C61-3BA5-32A27266A003}"/>
              </a:ext>
            </a:extLst>
          </p:cNvPr>
          <p:cNvSpPr txBox="1"/>
          <p:nvPr/>
        </p:nvSpPr>
        <p:spPr>
          <a:xfrm>
            <a:off x="529448" y="2702062"/>
            <a:ext cx="800219" cy="338554"/>
          </a:xfrm>
          <a:prstGeom prst="rect">
            <a:avLst/>
          </a:prstGeom>
          <a:noFill/>
        </p:spPr>
        <p:txBody>
          <a:bodyPr wrap="none" rtlCol="0">
            <a:spAutoFit/>
          </a:bodyPr>
          <a:lstStyle/>
          <a:p>
            <a:r>
              <a:rPr kumimoji="1" lang="ja-JP" altLang="en-US" sz="1600" dirty="0">
                <a:solidFill>
                  <a:srgbClr val="ED9A45"/>
                </a:solidFill>
                <a:latin typeface="HGPｺﾞｼｯｸE" panose="020B0900000000000000" pitchFamily="50" charset="-128"/>
                <a:ea typeface="HGPｺﾞｼｯｸE" panose="020B0900000000000000" pitchFamily="50" charset="-128"/>
              </a:rPr>
              <a:t>◎給与</a:t>
            </a:r>
          </a:p>
        </p:txBody>
      </p:sp>
      <p:sp>
        <p:nvSpPr>
          <p:cNvPr id="6" name="テキスト ボックス 5">
            <a:extLst>
              <a:ext uri="{FF2B5EF4-FFF2-40B4-BE49-F238E27FC236}">
                <a16:creationId xmlns:a16="http://schemas.microsoft.com/office/drawing/2014/main" id="{4B951807-4CEB-7533-65C6-6E89874D422E}"/>
              </a:ext>
            </a:extLst>
          </p:cNvPr>
          <p:cNvSpPr txBox="1"/>
          <p:nvPr/>
        </p:nvSpPr>
        <p:spPr>
          <a:xfrm>
            <a:off x="529448" y="3004547"/>
            <a:ext cx="2712602" cy="276999"/>
          </a:xfrm>
          <a:prstGeom prst="rect">
            <a:avLst/>
          </a:prstGeom>
          <a:noFill/>
        </p:spPr>
        <p:txBody>
          <a:bodyPr wrap="none" rtlCol="0">
            <a:spAutoFit/>
          </a:bodyPr>
          <a:lstStyle/>
          <a:p>
            <a:r>
              <a:rPr kumimoji="1" lang="ja-JP" altLang="en-US" sz="1200" dirty="0">
                <a:solidFill>
                  <a:srgbClr val="FF0000"/>
                </a:solidFill>
                <a:latin typeface="HGPｺﾞｼｯｸM" panose="020B0600000000000000" pitchFamily="50" charset="-128"/>
                <a:ea typeface="HGPｺﾞｼｯｸM" panose="020B0600000000000000" pitchFamily="50" charset="-128"/>
              </a:rPr>
              <a:t>・産休中は会社から給与は支給しません</a:t>
            </a:r>
            <a:endParaRPr kumimoji="1" lang="en-US" altLang="ja-JP" sz="1200" dirty="0">
              <a:solidFill>
                <a:srgbClr val="FF0000"/>
              </a:solidFill>
              <a:latin typeface="HGPｺﾞｼｯｸM" panose="020B0600000000000000" pitchFamily="50" charset="-128"/>
              <a:ea typeface="HGPｺﾞｼｯｸM" panose="020B0600000000000000" pitchFamily="50" charset="-128"/>
            </a:endParaRPr>
          </a:p>
        </p:txBody>
      </p:sp>
      <p:sp>
        <p:nvSpPr>
          <p:cNvPr id="7" name="テキスト ボックス 6">
            <a:extLst>
              <a:ext uri="{FF2B5EF4-FFF2-40B4-BE49-F238E27FC236}">
                <a16:creationId xmlns:a16="http://schemas.microsoft.com/office/drawing/2014/main" id="{886D24DD-A4D6-0BA3-9D5D-D8CD3F1958C8}"/>
              </a:ext>
            </a:extLst>
          </p:cNvPr>
          <p:cNvSpPr txBox="1"/>
          <p:nvPr/>
        </p:nvSpPr>
        <p:spPr>
          <a:xfrm>
            <a:off x="521593" y="3396699"/>
            <a:ext cx="1005403" cy="338554"/>
          </a:xfrm>
          <a:prstGeom prst="rect">
            <a:avLst/>
          </a:prstGeom>
          <a:noFill/>
        </p:spPr>
        <p:txBody>
          <a:bodyPr wrap="none" rtlCol="0">
            <a:spAutoFit/>
          </a:bodyPr>
          <a:lstStyle/>
          <a:p>
            <a:r>
              <a:rPr kumimoji="1" lang="ja-JP" altLang="en-US" sz="1600" dirty="0">
                <a:solidFill>
                  <a:srgbClr val="ED9A45"/>
                </a:solidFill>
                <a:latin typeface="HGPｺﾞｼｯｸE" panose="020B0900000000000000" pitchFamily="50" charset="-128"/>
                <a:ea typeface="HGPｺﾞｼｯｸE" panose="020B0900000000000000" pitchFamily="50" charset="-128"/>
              </a:rPr>
              <a:t>◎給付金</a:t>
            </a:r>
          </a:p>
        </p:txBody>
      </p:sp>
      <p:sp>
        <p:nvSpPr>
          <p:cNvPr id="11" name="テキスト ボックス 10">
            <a:extLst>
              <a:ext uri="{FF2B5EF4-FFF2-40B4-BE49-F238E27FC236}">
                <a16:creationId xmlns:a16="http://schemas.microsoft.com/office/drawing/2014/main" id="{E9133890-C3EA-AB3A-0CE9-04ED9B613FA1}"/>
              </a:ext>
            </a:extLst>
          </p:cNvPr>
          <p:cNvSpPr txBox="1"/>
          <p:nvPr/>
        </p:nvSpPr>
        <p:spPr>
          <a:xfrm>
            <a:off x="521593" y="3703067"/>
            <a:ext cx="9219190" cy="1384995"/>
          </a:xfrm>
          <a:prstGeom prst="rect">
            <a:avLst/>
          </a:prstGeom>
          <a:noFill/>
        </p:spPr>
        <p:txBody>
          <a:bodyPr wrap="none" rtlCol="0">
            <a:spAutoFit/>
          </a:bodyPr>
          <a:lstStyle/>
          <a:p>
            <a:r>
              <a:rPr kumimoji="1" lang="ja-JP" altLang="en-US" sz="1200" dirty="0">
                <a:latin typeface="HGPｺﾞｼｯｸM" panose="020B0600000000000000" pitchFamily="50" charset="-128"/>
                <a:ea typeface="HGPｺﾞｼｯｸM" panose="020B0600000000000000" pitchFamily="50" charset="-128"/>
              </a:rPr>
              <a:t>・健康保険の被保険者には「出産手当金」が支給されます</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・支給額は原則として、産休に入る前の１年間の給与（標準報酬月額）に基づいて決められます。１日あたりの支給額の計算方法は下記の通りです</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　［計算式］</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　支給開始日以前</a:t>
            </a:r>
            <a:r>
              <a:rPr kumimoji="1" lang="en-US" altLang="ja-JP" sz="1200" dirty="0">
                <a:latin typeface="HGPｺﾞｼｯｸM" panose="020B0600000000000000" pitchFamily="50" charset="-128"/>
                <a:ea typeface="HGPｺﾞｼｯｸM" panose="020B0600000000000000" pitchFamily="50" charset="-128"/>
              </a:rPr>
              <a:t>12</a:t>
            </a:r>
            <a:r>
              <a:rPr kumimoji="1" lang="ja-JP" altLang="en-US" sz="1200" dirty="0">
                <a:latin typeface="HGPｺﾞｼｯｸM" panose="020B0600000000000000" pitchFamily="50" charset="-128"/>
                <a:ea typeface="HGPｺﾞｼｯｸM" panose="020B0600000000000000" pitchFamily="50" charset="-128"/>
              </a:rPr>
              <a:t>カ月間の各月の標準報酬月額を平均した額</a:t>
            </a:r>
            <a:r>
              <a:rPr kumimoji="1" lang="en-US" altLang="ja-JP" sz="1200" dirty="0">
                <a:latin typeface="HGPｺﾞｼｯｸM" panose="020B0600000000000000" pitchFamily="50" charset="-128"/>
                <a:ea typeface="HGPｺﾞｼｯｸM" panose="020B0600000000000000" pitchFamily="50" charset="-128"/>
              </a:rPr>
              <a:t>÷30</a:t>
            </a:r>
            <a:r>
              <a:rPr kumimoji="1" lang="ja-JP" altLang="en-US" sz="1200" dirty="0">
                <a:latin typeface="HGPｺﾞｼｯｸM" panose="020B0600000000000000" pitchFamily="50" charset="-128"/>
                <a:ea typeface="HGPｺﾞｼｯｸM" panose="020B0600000000000000" pitchFamily="50" charset="-128"/>
              </a:rPr>
              <a:t>日</a:t>
            </a:r>
            <a:r>
              <a:rPr kumimoji="1" lang="en-US" altLang="ja-JP" sz="1200" dirty="0">
                <a:latin typeface="HGPｺﾞｼｯｸM" panose="020B0600000000000000" pitchFamily="50" charset="-128"/>
                <a:ea typeface="HGPｺﾞｼｯｸM" panose="020B0600000000000000" pitchFamily="50" charset="-128"/>
              </a:rPr>
              <a:t>×2/3</a:t>
            </a:r>
          </a:p>
          <a:p>
            <a:r>
              <a:rPr kumimoji="1" lang="ja-JP" altLang="en-US" sz="1200" dirty="0">
                <a:latin typeface="HGPｺﾞｼｯｸM" panose="020B0600000000000000" pitchFamily="50" charset="-128"/>
                <a:ea typeface="HGPｺﾞｼｯｸM" panose="020B0600000000000000" pitchFamily="50" charset="-128"/>
              </a:rPr>
              <a:t>・出産手当金の支給手続きは会社を通して行います</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・受給を希望する従業員は産休に入る１カ月前までに総務へ申し出てください</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・「出産手当金支給申請書」をお渡しします</a:t>
            </a:r>
            <a:endParaRPr kumimoji="1" lang="en-US" altLang="ja-JP" sz="1200" dirty="0">
              <a:latin typeface="HGPｺﾞｼｯｸM" panose="020B0600000000000000" pitchFamily="50" charset="-128"/>
              <a:ea typeface="HGPｺﾞｼｯｸM" panose="020B0600000000000000" pitchFamily="50" charset="-128"/>
            </a:endParaRPr>
          </a:p>
        </p:txBody>
      </p:sp>
      <p:sp>
        <p:nvSpPr>
          <p:cNvPr id="10" name="四角形: 角を丸くする 9">
            <a:extLst>
              <a:ext uri="{FF2B5EF4-FFF2-40B4-BE49-F238E27FC236}">
                <a16:creationId xmlns:a16="http://schemas.microsoft.com/office/drawing/2014/main" id="{42F582B7-F30E-FFFE-70AB-CB45B0FAD523}"/>
              </a:ext>
            </a:extLst>
          </p:cNvPr>
          <p:cNvSpPr/>
          <p:nvPr/>
        </p:nvSpPr>
        <p:spPr>
          <a:xfrm>
            <a:off x="680192" y="1364161"/>
            <a:ext cx="1082348" cy="307777"/>
          </a:xfrm>
          <a:prstGeom prst="roundRect">
            <a:avLst/>
          </a:prstGeom>
          <a:solidFill>
            <a:srgbClr val="ED9A45"/>
          </a:solidFill>
          <a:ln>
            <a:solidFill>
              <a:srgbClr val="ED9A4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ボックス 11">
            <a:extLst>
              <a:ext uri="{FF2B5EF4-FFF2-40B4-BE49-F238E27FC236}">
                <a16:creationId xmlns:a16="http://schemas.microsoft.com/office/drawing/2014/main" id="{8F775228-56B9-B47D-85E0-659E04816C8E}"/>
              </a:ext>
            </a:extLst>
          </p:cNvPr>
          <p:cNvSpPr txBox="1"/>
          <p:nvPr/>
        </p:nvSpPr>
        <p:spPr>
          <a:xfrm>
            <a:off x="680192" y="1364161"/>
            <a:ext cx="1082348" cy="307777"/>
          </a:xfrm>
          <a:prstGeom prst="rect">
            <a:avLst/>
          </a:prstGeom>
          <a:noFill/>
        </p:spPr>
        <p:txBody>
          <a:bodyPr wrap="none" rtlCol="0">
            <a:spAutoFit/>
          </a:bodyPr>
          <a:lstStyle/>
          <a:p>
            <a:r>
              <a:rPr kumimoji="1" lang="ja-JP" altLang="en-US" b="1" dirty="0">
                <a:solidFill>
                  <a:schemeClr val="bg1"/>
                </a:solidFill>
                <a:latin typeface="Calibri" panose="020F0502020204030204" pitchFamily="34" charset="0"/>
                <a:ea typeface="+mj-ea"/>
                <a:cs typeface="Calibri" panose="020F0502020204030204" pitchFamily="34" charset="0"/>
              </a:rPr>
              <a:t>女性従業員</a:t>
            </a:r>
          </a:p>
        </p:txBody>
      </p:sp>
    </p:spTree>
    <p:extLst>
      <p:ext uri="{BB962C8B-B14F-4D97-AF65-F5344CB8AC3E}">
        <p14:creationId xmlns:p14="http://schemas.microsoft.com/office/powerpoint/2010/main" val="21453143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57"/>
        <p:cNvGrpSpPr/>
        <p:nvPr/>
      </p:nvGrpSpPr>
      <p:grpSpPr>
        <a:xfrm>
          <a:off x="0" y="0"/>
          <a:ext cx="0" cy="0"/>
          <a:chOff x="0" y="0"/>
          <a:chExt cx="0" cy="0"/>
        </a:xfrm>
      </p:grpSpPr>
      <p:sp>
        <p:nvSpPr>
          <p:cNvPr id="8" name="テキスト ボックス 7">
            <a:extLst>
              <a:ext uri="{FF2B5EF4-FFF2-40B4-BE49-F238E27FC236}">
                <a16:creationId xmlns:a16="http://schemas.microsoft.com/office/drawing/2014/main" id="{3A3897A4-1390-1CD4-2587-73FAAC5D3298}"/>
              </a:ext>
            </a:extLst>
          </p:cNvPr>
          <p:cNvSpPr txBox="1"/>
          <p:nvPr/>
        </p:nvSpPr>
        <p:spPr>
          <a:xfrm>
            <a:off x="521594" y="1958241"/>
            <a:ext cx="1210588" cy="338554"/>
          </a:xfrm>
          <a:prstGeom prst="rect">
            <a:avLst/>
          </a:prstGeom>
          <a:noFill/>
        </p:spPr>
        <p:txBody>
          <a:bodyPr wrap="none" rtlCol="0">
            <a:spAutoFit/>
          </a:bodyPr>
          <a:lstStyle/>
          <a:p>
            <a:r>
              <a:rPr kumimoji="1" lang="ja-JP" altLang="en-US" sz="1600" dirty="0">
                <a:solidFill>
                  <a:srgbClr val="ED9A45"/>
                </a:solidFill>
                <a:latin typeface="HGPｺﾞｼｯｸE" panose="020B0900000000000000" pitchFamily="50" charset="-128"/>
                <a:ea typeface="HGPｺﾞｼｯｸE" panose="020B0900000000000000" pitchFamily="50" charset="-128"/>
              </a:rPr>
              <a:t>◎出産費用</a:t>
            </a:r>
          </a:p>
        </p:txBody>
      </p:sp>
      <p:sp>
        <p:nvSpPr>
          <p:cNvPr id="9" name="テキスト ボックス 8">
            <a:extLst>
              <a:ext uri="{FF2B5EF4-FFF2-40B4-BE49-F238E27FC236}">
                <a16:creationId xmlns:a16="http://schemas.microsoft.com/office/drawing/2014/main" id="{F7E382B7-B5C8-1CF9-2F38-03FF1D461436}"/>
              </a:ext>
            </a:extLst>
          </p:cNvPr>
          <p:cNvSpPr txBox="1"/>
          <p:nvPr/>
        </p:nvSpPr>
        <p:spPr>
          <a:xfrm>
            <a:off x="525520" y="2296795"/>
            <a:ext cx="9640772" cy="2308324"/>
          </a:xfrm>
          <a:prstGeom prst="rect">
            <a:avLst/>
          </a:prstGeom>
          <a:noFill/>
        </p:spPr>
        <p:txBody>
          <a:bodyPr wrap="square" rtlCol="0">
            <a:spAutoFit/>
          </a:bodyPr>
          <a:lstStyle/>
          <a:p>
            <a:r>
              <a:rPr kumimoji="1" lang="ja-JP" altLang="en-US" sz="1200" dirty="0">
                <a:latin typeface="HGPｺﾞｼｯｸM" panose="020B0600000000000000" pitchFamily="50" charset="-128"/>
                <a:ea typeface="HGPｺﾞｼｯｸM" panose="020B0600000000000000" pitchFamily="50" charset="-128"/>
              </a:rPr>
              <a:t>・健康保険から「出産育児一時金」が支給されます</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・支給金額は子ども１人につき</a:t>
            </a:r>
            <a:r>
              <a:rPr kumimoji="1" lang="en-US" altLang="ja-JP" sz="1200" dirty="0">
                <a:latin typeface="HGPｺﾞｼｯｸM" panose="020B0600000000000000" pitchFamily="50" charset="-128"/>
                <a:ea typeface="HGPｺﾞｼｯｸM" panose="020B0600000000000000" pitchFamily="50" charset="-128"/>
              </a:rPr>
              <a:t>50</a:t>
            </a:r>
            <a:r>
              <a:rPr kumimoji="1" lang="ja-JP" altLang="en-US" sz="1200" dirty="0">
                <a:latin typeface="HGPｺﾞｼｯｸM" panose="020B0600000000000000" pitchFamily="50" charset="-128"/>
                <a:ea typeface="HGPｺﾞｼｯｸM" panose="020B0600000000000000" pitchFamily="50" charset="-128"/>
              </a:rPr>
              <a:t>万円（産科医療補償制度に加入していない医療機関などで出産した場合は</a:t>
            </a:r>
            <a:r>
              <a:rPr kumimoji="1" lang="en-US" altLang="ja-JP" sz="1200" dirty="0">
                <a:latin typeface="HGPｺﾞｼｯｸM" panose="020B0600000000000000" pitchFamily="50" charset="-128"/>
                <a:ea typeface="HGPｺﾞｼｯｸM" panose="020B0600000000000000" pitchFamily="50" charset="-128"/>
              </a:rPr>
              <a:t>48</a:t>
            </a:r>
            <a:r>
              <a:rPr kumimoji="1" lang="ja-JP" altLang="en-US" sz="1200" dirty="0">
                <a:latin typeface="HGPｺﾞｼｯｸM" panose="020B0600000000000000" pitchFamily="50" charset="-128"/>
                <a:ea typeface="HGPｺﾞｼｯｸM" panose="020B0600000000000000" pitchFamily="50" charset="-128"/>
              </a:rPr>
              <a:t>万</a:t>
            </a:r>
            <a:r>
              <a:rPr kumimoji="1" lang="en-US" altLang="ja-JP" sz="1200" dirty="0">
                <a:latin typeface="HGPｺﾞｼｯｸM" panose="020B0600000000000000" pitchFamily="50" charset="-128"/>
                <a:ea typeface="HGPｺﾞｼｯｸM" panose="020B0600000000000000" pitchFamily="50" charset="-128"/>
              </a:rPr>
              <a:t>8000</a:t>
            </a:r>
            <a:r>
              <a:rPr kumimoji="1" lang="ja-JP" altLang="en-US" sz="1200" dirty="0">
                <a:latin typeface="HGPｺﾞｼｯｸM" panose="020B0600000000000000" pitchFamily="50" charset="-128"/>
                <a:ea typeface="HGPｺﾞｼｯｸM" panose="020B0600000000000000" pitchFamily="50" charset="-128"/>
              </a:rPr>
              <a:t>円）です</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・受給を希望する場合は従業員自ら申請します。会社は手続きしません</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・申請時には記入した「出産育児一時金支給申請書」が必要です</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・申請書は全国健康保険協会のホームページよりダウンロードできます</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・出産育児一時金の受取方法は以下の３つがあります。①②は取扱のない医療機関もあるため、入院時に確認してください</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　［受取方法］</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　①直接支払制度：従業員本人が医療機関と契約を結び、医療機関が代わりに協会けんぽまたは健康保険組合に申請してくれる。一時金は医療機関に</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　　　　　　　　　　　　 支払われるため、従業員が出産費用を立て替える必要はない</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　②受取代理制度：従業員本人が協会けんぽまたは健康保険組合に申請し、一時金は出産する医療機関に支払われる</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　③事後申請：従業員本人が出産代金を支払い、退院後に申請書や出産費用の明細書などの書類を揃えて、協会けんぽまたは健康保険組合に申請</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　　　　　　　　　する</a:t>
            </a:r>
            <a:endParaRPr kumimoji="1" lang="en-US" altLang="ja-JP" sz="1200" dirty="0">
              <a:latin typeface="HGPｺﾞｼｯｸM" panose="020B0600000000000000" pitchFamily="50" charset="-128"/>
              <a:ea typeface="HGPｺﾞｼｯｸM" panose="020B0600000000000000" pitchFamily="50" charset="-128"/>
            </a:endParaRPr>
          </a:p>
        </p:txBody>
      </p:sp>
      <p:sp>
        <p:nvSpPr>
          <p:cNvPr id="13" name="テキスト ボックス 12">
            <a:extLst>
              <a:ext uri="{FF2B5EF4-FFF2-40B4-BE49-F238E27FC236}">
                <a16:creationId xmlns:a16="http://schemas.microsoft.com/office/drawing/2014/main" id="{236F39FC-2AED-62B5-1FDA-3FB40BA3336D}"/>
              </a:ext>
            </a:extLst>
          </p:cNvPr>
          <p:cNvSpPr txBox="1"/>
          <p:nvPr/>
        </p:nvSpPr>
        <p:spPr>
          <a:xfrm>
            <a:off x="517667" y="4703975"/>
            <a:ext cx="2842445" cy="338554"/>
          </a:xfrm>
          <a:prstGeom prst="rect">
            <a:avLst/>
          </a:prstGeom>
          <a:noFill/>
        </p:spPr>
        <p:txBody>
          <a:bodyPr wrap="none" rtlCol="0">
            <a:spAutoFit/>
          </a:bodyPr>
          <a:lstStyle/>
          <a:p>
            <a:r>
              <a:rPr kumimoji="1" lang="ja-JP" altLang="en-US" sz="1600" dirty="0">
                <a:solidFill>
                  <a:srgbClr val="ED9A45"/>
                </a:solidFill>
                <a:latin typeface="HGPｺﾞｼｯｸE" panose="020B0900000000000000" pitchFamily="50" charset="-128"/>
                <a:ea typeface="HGPｺﾞｼｯｸE" panose="020B0900000000000000" pitchFamily="50" charset="-128"/>
              </a:rPr>
              <a:t>◎帝王切開の場合の出産費用</a:t>
            </a:r>
          </a:p>
        </p:txBody>
      </p:sp>
      <p:sp>
        <p:nvSpPr>
          <p:cNvPr id="14" name="テキスト ボックス 13">
            <a:extLst>
              <a:ext uri="{FF2B5EF4-FFF2-40B4-BE49-F238E27FC236}">
                <a16:creationId xmlns:a16="http://schemas.microsoft.com/office/drawing/2014/main" id="{30AF4A7D-6BF6-1E47-B81C-F526E7A006AE}"/>
              </a:ext>
            </a:extLst>
          </p:cNvPr>
          <p:cNvSpPr txBox="1"/>
          <p:nvPr/>
        </p:nvSpPr>
        <p:spPr>
          <a:xfrm>
            <a:off x="517667" y="5042529"/>
            <a:ext cx="9648625" cy="1754326"/>
          </a:xfrm>
          <a:prstGeom prst="rect">
            <a:avLst/>
          </a:prstGeom>
          <a:noFill/>
        </p:spPr>
        <p:txBody>
          <a:bodyPr wrap="square" rtlCol="0">
            <a:spAutoFit/>
          </a:bodyPr>
          <a:lstStyle/>
          <a:p>
            <a:r>
              <a:rPr kumimoji="1" lang="ja-JP" altLang="en-US" sz="1200" dirty="0">
                <a:latin typeface="HGPｺﾞｼｯｸM" panose="020B0600000000000000" pitchFamily="50" charset="-128"/>
                <a:ea typeface="HGPｺﾞｼｯｸM" panose="020B0600000000000000" pitchFamily="50" charset="-128"/>
              </a:rPr>
              <a:t>・帝王切開での出産時には健康保険の「高度療養費」を請求できることもあります</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・高額療養費の給付を希望する場合は従業員自ら手続きをします。会社は手続きしません</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・申請時には記入した「高額療養費支給申請書」が必要です</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・申請書は全国健康保険協会のホームページよりダウンロードできます</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・事前に帝王切開での出産が決まっているなど、出産費用が高額になることが見込まれる場合には「限度額適用認定証」を協会けんぽ等に申請しておくと</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　スムーズです</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・認定証を医療機関などに提出すると、被保険者の窓口での支払いが自己負担限度額までとなります</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・マイナンバーカードを利用できる医療機関では、被保険者がマイナンバーカードを提示し、情報提供に同意することで、限度額適用認定証を提示しなくて</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　も自己負担限度額までの支払いとなります</a:t>
            </a:r>
            <a:endParaRPr kumimoji="1" lang="en-US" altLang="ja-JP" sz="1200" dirty="0">
              <a:latin typeface="HGPｺﾞｼｯｸM" panose="020B0600000000000000" pitchFamily="50" charset="-128"/>
              <a:ea typeface="HGPｺﾞｼｯｸM" panose="020B0600000000000000" pitchFamily="50" charset="-128"/>
            </a:endParaRPr>
          </a:p>
        </p:txBody>
      </p:sp>
      <p:sp>
        <p:nvSpPr>
          <p:cNvPr id="2" name="テキスト ボックス 1">
            <a:extLst>
              <a:ext uri="{FF2B5EF4-FFF2-40B4-BE49-F238E27FC236}">
                <a16:creationId xmlns:a16="http://schemas.microsoft.com/office/drawing/2014/main" id="{460BFDA3-DFD7-C94D-3ADE-6B31E91DB464}"/>
              </a:ext>
            </a:extLst>
          </p:cNvPr>
          <p:cNvSpPr txBox="1"/>
          <p:nvPr/>
        </p:nvSpPr>
        <p:spPr>
          <a:xfrm>
            <a:off x="2655120" y="1140261"/>
            <a:ext cx="5381601" cy="646331"/>
          </a:xfrm>
          <a:prstGeom prst="rect">
            <a:avLst/>
          </a:prstGeom>
          <a:noFill/>
        </p:spPr>
        <p:txBody>
          <a:bodyPr wrap="none" rtlCol="0">
            <a:spAutoFit/>
          </a:bodyPr>
          <a:lstStyle/>
          <a:p>
            <a:pPr algn="ctr"/>
            <a:r>
              <a:rPr kumimoji="1" lang="ja-JP" altLang="en-US" sz="3600" dirty="0">
                <a:latin typeface="HGPｺﾞｼｯｸE" panose="020B0900000000000000" pitchFamily="50" charset="-128"/>
                <a:ea typeface="HGPｺﾞｼｯｸE" panose="020B0900000000000000" pitchFamily="50" charset="-128"/>
              </a:rPr>
              <a:t>産休中の給与について（２）</a:t>
            </a:r>
          </a:p>
        </p:txBody>
      </p:sp>
      <p:sp>
        <p:nvSpPr>
          <p:cNvPr id="4" name="四角形: 角を丸くする 3">
            <a:extLst>
              <a:ext uri="{FF2B5EF4-FFF2-40B4-BE49-F238E27FC236}">
                <a16:creationId xmlns:a16="http://schemas.microsoft.com/office/drawing/2014/main" id="{07FCFFBC-0EF1-9C7B-E289-D784233DC307}"/>
              </a:ext>
            </a:extLst>
          </p:cNvPr>
          <p:cNvSpPr/>
          <p:nvPr/>
        </p:nvSpPr>
        <p:spPr>
          <a:xfrm>
            <a:off x="680192" y="1364161"/>
            <a:ext cx="1082348" cy="307777"/>
          </a:xfrm>
          <a:prstGeom prst="roundRect">
            <a:avLst/>
          </a:prstGeom>
          <a:solidFill>
            <a:srgbClr val="ED9A45"/>
          </a:solidFill>
          <a:ln>
            <a:solidFill>
              <a:srgbClr val="ED9A4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テキスト ボックス 2">
            <a:extLst>
              <a:ext uri="{FF2B5EF4-FFF2-40B4-BE49-F238E27FC236}">
                <a16:creationId xmlns:a16="http://schemas.microsoft.com/office/drawing/2014/main" id="{25B8C2B4-7B32-33FB-DB8F-320F654860A8}"/>
              </a:ext>
            </a:extLst>
          </p:cNvPr>
          <p:cNvSpPr txBox="1"/>
          <p:nvPr/>
        </p:nvSpPr>
        <p:spPr>
          <a:xfrm>
            <a:off x="680191" y="1376861"/>
            <a:ext cx="1082348" cy="307777"/>
          </a:xfrm>
          <a:prstGeom prst="rect">
            <a:avLst/>
          </a:prstGeom>
          <a:noFill/>
        </p:spPr>
        <p:txBody>
          <a:bodyPr wrap="none" rtlCol="0">
            <a:spAutoFit/>
          </a:bodyPr>
          <a:lstStyle/>
          <a:p>
            <a:r>
              <a:rPr kumimoji="1" lang="ja-JP" altLang="en-US" b="1" dirty="0">
                <a:solidFill>
                  <a:schemeClr val="bg1"/>
                </a:solidFill>
                <a:latin typeface="Calibri" panose="020F0502020204030204" pitchFamily="34" charset="0"/>
                <a:ea typeface="+mj-ea"/>
                <a:cs typeface="Calibri" panose="020F0502020204030204" pitchFamily="34" charset="0"/>
              </a:rPr>
              <a:t>女性従業員</a:t>
            </a:r>
          </a:p>
        </p:txBody>
      </p:sp>
    </p:spTree>
    <p:extLst>
      <p:ext uri="{BB962C8B-B14F-4D97-AF65-F5344CB8AC3E}">
        <p14:creationId xmlns:p14="http://schemas.microsoft.com/office/powerpoint/2010/main" val="40453104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57"/>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FA21C7BB-9CD8-62BA-7371-FEC83CF774C1}"/>
              </a:ext>
            </a:extLst>
          </p:cNvPr>
          <p:cNvSpPr txBox="1"/>
          <p:nvPr/>
        </p:nvSpPr>
        <p:spPr>
          <a:xfrm>
            <a:off x="2335372" y="306173"/>
            <a:ext cx="917239" cy="400110"/>
          </a:xfrm>
          <a:prstGeom prst="rect">
            <a:avLst/>
          </a:prstGeom>
          <a:noFill/>
        </p:spPr>
        <p:txBody>
          <a:bodyPr wrap="none" rtlCol="0">
            <a:spAutoFit/>
          </a:bodyPr>
          <a:lstStyle/>
          <a:p>
            <a:r>
              <a:rPr kumimoji="1" lang="en-US" altLang="ja-JP" sz="2000" dirty="0">
                <a:latin typeface="Calibri" panose="020F0502020204030204" pitchFamily="34" charset="0"/>
                <a:cs typeface="Calibri" panose="020F0502020204030204" pitchFamily="34" charset="0"/>
              </a:rPr>
              <a:t>FILE 11</a:t>
            </a:r>
            <a:endParaRPr kumimoji="1" lang="ja-JP" altLang="en-US" sz="2000" dirty="0">
              <a:latin typeface="Calibri" panose="020F0502020204030204" pitchFamily="34" charset="0"/>
              <a:cs typeface="Calibri" panose="020F0502020204030204" pitchFamily="34" charset="0"/>
            </a:endParaRPr>
          </a:p>
        </p:txBody>
      </p:sp>
      <p:sp>
        <p:nvSpPr>
          <p:cNvPr id="3" name="テキスト ボックス 2">
            <a:extLst>
              <a:ext uri="{FF2B5EF4-FFF2-40B4-BE49-F238E27FC236}">
                <a16:creationId xmlns:a16="http://schemas.microsoft.com/office/drawing/2014/main" id="{10DAA066-A374-A11B-062E-08D4871F1D02}"/>
              </a:ext>
            </a:extLst>
          </p:cNvPr>
          <p:cNvSpPr txBox="1"/>
          <p:nvPr/>
        </p:nvSpPr>
        <p:spPr>
          <a:xfrm>
            <a:off x="2140557" y="1140261"/>
            <a:ext cx="6410730" cy="646331"/>
          </a:xfrm>
          <a:prstGeom prst="rect">
            <a:avLst/>
          </a:prstGeom>
          <a:noFill/>
        </p:spPr>
        <p:txBody>
          <a:bodyPr wrap="none" rtlCol="0">
            <a:spAutoFit/>
          </a:bodyPr>
          <a:lstStyle/>
          <a:p>
            <a:pPr algn="ctr"/>
            <a:r>
              <a:rPr kumimoji="1" lang="ja-JP" altLang="en-US" sz="3600" dirty="0">
                <a:latin typeface="HGPｺﾞｼｯｸE" panose="020B0900000000000000" pitchFamily="50" charset="-128"/>
                <a:ea typeface="HGPｺﾞｼｯｸE" panose="020B0900000000000000" pitchFamily="50" charset="-128"/>
              </a:rPr>
              <a:t>産休中の保険料と税金について</a:t>
            </a:r>
          </a:p>
        </p:txBody>
      </p:sp>
      <p:sp>
        <p:nvSpPr>
          <p:cNvPr id="4" name="テキスト ボックス 3">
            <a:extLst>
              <a:ext uri="{FF2B5EF4-FFF2-40B4-BE49-F238E27FC236}">
                <a16:creationId xmlns:a16="http://schemas.microsoft.com/office/drawing/2014/main" id="{2C543B6C-D375-931B-3B9B-6977A32BA00E}"/>
              </a:ext>
            </a:extLst>
          </p:cNvPr>
          <p:cNvSpPr txBox="1"/>
          <p:nvPr/>
        </p:nvSpPr>
        <p:spPr>
          <a:xfrm>
            <a:off x="3068680" y="1883691"/>
            <a:ext cx="4554452" cy="646331"/>
          </a:xfrm>
          <a:prstGeom prst="rect">
            <a:avLst/>
          </a:prstGeom>
          <a:noFill/>
        </p:spPr>
        <p:txBody>
          <a:bodyPr wrap="none" rtlCol="0">
            <a:spAutoFit/>
          </a:bodyPr>
          <a:lstStyle/>
          <a:p>
            <a:pPr algn="ctr"/>
            <a:r>
              <a:rPr kumimoji="1" lang="ja-JP" altLang="en-US" sz="1800" u="sng" dirty="0">
                <a:uFill>
                  <a:solidFill>
                    <a:srgbClr val="FFFF00"/>
                  </a:solidFill>
                </a:uFill>
                <a:latin typeface="HGPｺﾞｼｯｸE" panose="020B0900000000000000" pitchFamily="50" charset="-128"/>
                <a:ea typeface="HGPｺﾞｼｯｸE" panose="020B0900000000000000" pitchFamily="50" charset="-128"/>
              </a:rPr>
              <a:t>社会保険料は免除、所得税は発生しません。</a:t>
            </a:r>
            <a:endParaRPr kumimoji="1" lang="en-US" altLang="ja-JP" sz="1800" u="sng" dirty="0">
              <a:uFill>
                <a:solidFill>
                  <a:srgbClr val="FFFF00"/>
                </a:solidFill>
              </a:uFill>
              <a:latin typeface="HGPｺﾞｼｯｸE" panose="020B0900000000000000" pitchFamily="50" charset="-128"/>
              <a:ea typeface="HGPｺﾞｼｯｸE" panose="020B0900000000000000" pitchFamily="50" charset="-128"/>
            </a:endParaRPr>
          </a:p>
          <a:p>
            <a:pPr algn="ctr"/>
            <a:r>
              <a:rPr kumimoji="1" lang="ja-JP" altLang="en-US" sz="1800" u="sng" dirty="0">
                <a:uFill>
                  <a:solidFill>
                    <a:srgbClr val="FFFF00"/>
                  </a:solidFill>
                </a:uFill>
                <a:latin typeface="HGPｺﾞｼｯｸE" panose="020B0900000000000000" pitchFamily="50" charset="-128"/>
                <a:ea typeface="HGPｺﾞｼｯｸE" panose="020B0900000000000000" pitchFamily="50" charset="-128"/>
              </a:rPr>
              <a:t>住民税のみご自身での納付をお願いします</a:t>
            </a:r>
            <a:endParaRPr kumimoji="1" lang="en-US" altLang="ja-JP" sz="1800" u="sng" dirty="0">
              <a:uFill>
                <a:solidFill>
                  <a:srgbClr val="FFFF00"/>
                </a:solidFill>
              </a:uFill>
              <a:latin typeface="HGPｺﾞｼｯｸE" panose="020B0900000000000000" pitchFamily="50" charset="-128"/>
              <a:ea typeface="HGPｺﾞｼｯｸE" panose="020B0900000000000000" pitchFamily="50" charset="-128"/>
            </a:endParaRPr>
          </a:p>
        </p:txBody>
      </p:sp>
      <p:sp>
        <p:nvSpPr>
          <p:cNvPr id="5" name="テキスト ボックス 4">
            <a:extLst>
              <a:ext uri="{FF2B5EF4-FFF2-40B4-BE49-F238E27FC236}">
                <a16:creationId xmlns:a16="http://schemas.microsoft.com/office/drawing/2014/main" id="{D99612A1-4021-9C61-3BA5-32A27266A003}"/>
              </a:ext>
            </a:extLst>
          </p:cNvPr>
          <p:cNvSpPr txBox="1"/>
          <p:nvPr/>
        </p:nvSpPr>
        <p:spPr>
          <a:xfrm>
            <a:off x="529448" y="2702062"/>
            <a:ext cx="1005403" cy="338554"/>
          </a:xfrm>
          <a:prstGeom prst="rect">
            <a:avLst/>
          </a:prstGeom>
          <a:noFill/>
        </p:spPr>
        <p:txBody>
          <a:bodyPr wrap="none" rtlCol="0">
            <a:spAutoFit/>
          </a:bodyPr>
          <a:lstStyle/>
          <a:p>
            <a:r>
              <a:rPr kumimoji="1" lang="ja-JP" altLang="en-US" sz="1600" dirty="0">
                <a:solidFill>
                  <a:srgbClr val="ED9A45"/>
                </a:solidFill>
                <a:latin typeface="HGPｺﾞｼｯｸE" panose="020B0900000000000000" pitchFamily="50" charset="-128"/>
                <a:ea typeface="HGPｺﾞｼｯｸE" panose="020B0900000000000000" pitchFamily="50" charset="-128"/>
              </a:rPr>
              <a:t>◎保険料</a:t>
            </a:r>
          </a:p>
        </p:txBody>
      </p:sp>
      <p:sp>
        <p:nvSpPr>
          <p:cNvPr id="6" name="テキスト ボックス 5">
            <a:extLst>
              <a:ext uri="{FF2B5EF4-FFF2-40B4-BE49-F238E27FC236}">
                <a16:creationId xmlns:a16="http://schemas.microsoft.com/office/drawing/2014/main" id="{4B951807-4CEB-7533-65C6-6E89874D422E}"/>
              </a:ext>
            </a:extLst>
          </p:cNvPr>
          <p:cNvSpPr txBox="1"/>
          <p:nvPr/>
        </p:nvSpPr>
        <p:spPr>
          <a:xfrm>
            <a:off x="529448" y="3004547"/>
            <a:ext cx="7630615" cy="830997"/>
          </a:xfrm>
          <a:prstGeom prst="rect">
            <a:avLst/>
          </a:prstGeom>
          <a:noFill/>
        </p:spPr>
        <p:txBody>
          <a:bodyPr wrap="none" rtlCol="0">
            <a:spAutoFit/>
          </a:bodyPr>
          <a:lstStyle/>
          <a:p>
            <a:r>
              <a:rPr kumimoji="1" lang="ja-JP" altLang="en-US" sz="1200" dirty="0">
                <a:latin typeface="HGPｺﾞｼｯｸM" panose="020B0600000000000000" pitchFamily="50" charset="-128"/>
                <a:ea typeface="HGPｺﾞｼｯｸM" panose="020B0600000000000000" pitchFamily="50" charset="-128"/>
              </a:rPr>
              <a:t>・</a:t>
            </a:r>
            <a:r>
              <a:rPr kumimoji="1" lang="ja-JP" altLang="en-US" sz="1200" dirty="0">
                <a:solidFill>
                  <a:srgbClr val="FF0000"/>
                </a:solidFill>
                <a:latin typeface="HGPｺﾞｼｯｸM" panose="020B0600000000000000" pitchFamily="50" charset="-128"/>
                <a:ea typeface="HGPｺﾞｼｯｸM" panose="020B0600000000000000" pitchFamily="50" charset="-128"/>
              </a:rPr>
              <a:t>産休中は社会保険料（健康保険料、厚生年金保険料、介護保険料）が免除</a:t>
            </a:r>
            <a:r>
              <a:rPr kumimoji="1" lang="ja-JP" altLang="en-US" sz="1200" dirty="0">
                <a:latin typeface="HGPｺﾞｼｯｸM" panose="020B0600000000000000" pitchFamily="50" charset="-128"/>
                <a:ea typeface="HGPｺﾞｼｯｸM" panose="020B0600000000000000" pitchFamily="50" charset="-128"/>
              </a:rPr>
              <a:t>されます（手続きは会社が行います）</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・免除対象期間は産前産後休業開始月から休業終了日の翌日の属する月の前月までです</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・社会保険料が免除されるため、給与から保険料が天引きされません。なお、健康保険証は従来通り使用できます</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・雇用保険料は給与の支払いがあったときに発生する保険料なので、産休期間の徴収はありません</a:t>
            </a:r>
            <a:endParaRPr kumimoji="1" lang="en-US" altLang="ja-JP" sz="1200" dirty="0">
              <a:latin typeface="HGPｺﾞｼｯｸM" panose="020B0600000000000000" pitchFamily="50" charset="-128"/>
              <a:ea typeface="HGPｺﾞｼｯｸM" panose="020B0600000000000000" pitchFamily="50" charset="-128"/>
            </a:endParaRPr>
          </a:p>
        </p:txBody>
      </p:sp>
      <p:sp>
        <p:nvSpPr>
          <p:cNvPr id="7" name="テキスト ボックス 6">
            <a:extLst>
              <a:ext uri="{FF2B5EF4-FFF2-40B4-BE49-F238E27FC236}">
                <a16:creationId xmlns:a16="http://schemas.microsoft.com/office/drawing/2014/main" id="{886D24DD-A4D6-0BA3-9D5D-D8CD3F1958C8}"/>
              </a:ext>
            </a:extLst>
          </p:cNvPr>
          <p:cNvSpPr txBox="1"/>
          <p:nvPr/>
        </p:nvSpPr>
        <p:spPr>
          <a:xfrm>
            <a:off x="533136" y="3961074"/>
            <a:ext cx="1005403" cy="338554"/>
          </a:xfrm>
          <a:prstGeom prst="rect">
            <a:avLst/>
          </a:prstGeom>
          <a:noFill/>
        </p:spPr>
        <p:txBody>
          <a:bodyPr wrap="none" rtlCol="0">
            <a:spAutoFit/>
          </a:bodyPr>
          <a:lstStyle/>
          <a:p>
            <a:r>
              <a:rPr kumimoji="1" lang="ja-JP" altLang="en-US" sz="1600" dirty="0">
                <a:solidFill>
                  <a:srgbClr val="ED9A45"/>
                </a:solidFill>
                <a:latin typeface="HGPｺﾞｼｯｸE" panose="020B0900000000000000" pitchFamily="50" charset="-128"/>
                <a:ea typeface="HGPｺﾞｼｯｸE" panose="020B0900000000000000" pitchFamily="50" charset="-128"/>
              </a:rPr>
              <a:t>◎所得税</a:t>
            </a:r>
          </a:p>
        </p:txBody>
      </p:sp>
      <p:sp>
        <p:nvSpPr>
          <p:cNvPr id="11" name="テキスト ボックス 10">
            <a:extLst>
              <a:ext uri="{FF2B5EF4-FFF2-40B4-BE49-F238E27FC236}">
                <a16:creationId xmlns:a16="http://schemas.microsoft.com/office/drawing/2014/main" id="{E9133890-C3EA-AB3A-0CE9-04ED9B613FA1}"/>
              </a:ext>
            </a:extLst>
          </p:cNvPr>
          <p:cNvSpPr txBox="1"/>
          <p:nvPr/>
        </p:nvSpPr>
        <p:spPr>
          <a:xfrm>
            <a:off x="517648" y="4263793"/>
            <a:ext cx="5838458" cy="276999"/>
          </a:xfrm>
          <a:prstGeom prst="rect">
            <a:avLst/>
          </a:prstGeom>
          <a:noFill/>
        </p:spPr>
        <p:txBody>
          <a:bodyPr wrap="none" rtlCol="0">
            <a:spAutoFit/>
          </a:bodyPr>
          <a:lstStyle/>
          <a:p>
            <a:r>
              <a:rPr kumimoji="1" lang="ja-JP" altLang="en-US" sz="1200" dirty="0">
                <a:latin typeface="HGPｺﾞｼｯｸM" panose="020B0600000000000000" pitchFamily="50" charset="-128"/>
                <a:ea typeface="HGPｺﾞｼｯｸM" panose="020B0600000000000000" pitchFamily="50" charset="-128"/>
              </a:rPr>
              <a:t>・所得税は給与にかかる税金です。給与が支給されない産休期間は所得税が発生しません</a:t>
            </a:r>
            <a:endParaRPr kumimoji="1" lang="en-US" altLang="ja-JP" sz="1200" dirty="0">
              <a:latin typeface="HGPｺﾞｼｯｸM" panose="020B0600000000000000" pitchFamily="50" charset="-128"/>
              <a:ea typeface="HGPｺﾞｼｯｸM" panose="020B0600000000000000" pitchFamily="50" charset="-128"/>
            </a:endParaRPr>
          </a:p>
        </p:txBody>
      </p:sp>
      <p:sp>
        <p:nvSpPr>
          <p:cNvPr id="8" name="テキスト ボックス 7">
            <a:extLst>
              <a:ext uri="{FF2B5EF4-FFF2-40B4-BE49-F238E27FC236}">
                <a16:creationId xmlns:a16="http://schemas.microsoft.com/office/drawing/2014/main" id="{3A3897A4-1390-1CD4-2587-73FAAC5D3298}"/>
              </a:ext>
            </a:extLst>
          </p:cNvPr>
          <p:cNvSpPr txBox="1"/>
          <p:nvPr/>
        </p:nvSpPr>
        <p:spPr>
          <a:xfrm>
            <a:off x="533136" y="4703262"/>
            <a:ext cx="1005403" cy="338554"/>
          </a:xfrm>
          <a:prstGeom prst="rect">
            <a:avLst/>
          </a:prstGeom>
          <a:noFill/>
        </p:spPr>
        <p:txBody>
          <a:bodyPr wrap="none" rtlCol="0">
            <a:spAutoFit/>
          </a:bodyPr>
          <a:lstStyle/>
          <a:p>
            <a:r>
              <a:rPr kumimoji="1" lang="ja-JP" altLang="en-US" sz="1600" dirty="0">
                <a:solidFill>
                  <a:srgbClr val="ED9A45"/>
                </a:solidFill>
                <a:latin typeface="HGPｺﾞｼｯｸE" panose="020B0900000000000000" pitchFamily="50" charset="-128"/>
                <a:ea typeface="HGPｺﾞｼｯｸE" panose="020B0900000000000000" pitchFamily="50" charset="-128"/>
              </a:rPr>
              <a:t>◎住民税</a:t>
            </a:r>
          </a:p>
        </p:txBody>
      </p:sp>
      <p:sp>
        <p:nvSpPr>
          <p:cNvPr id="9" name="テキスト ボックス 8">
            <a:extLst>
              <a:ext uri="{FF2B5EF4-FFF2-40B4-BE49-F238E27FC236}">
                <a16:creationId xmlns:a16="http://schemas.microsoft.com/office/drawing/2014/main" id="{F7E382B7-B5C8-1CF9-2F38-03FF1D461436}"/>
              </a:ext>
            </a:extLst>
          </p:cNvPr>
          <p:cNvSpPr txBox="1"/>
          <p:nvPr/>
        </p:nvSpPr>
        <p:spPr>
          <a:xfrm>
            <a:off x="529448" y="4998720"/>
            <a:ext cx="8023350" cy="1200329"/>
          </a:xfrm>
          <a:prstGeom prst="rect">
            <a:avLst/>
          </a:prstGeom>
          <a:noFill/>
        </p:spPr>
        <p:txBody>
          <a:bodyPr wrap="none" rtlCol="0">
            <a:spAutoFit/>
          </a:bodyPr>
          <a:lstStyle/>
          <a:p>
            <a:r>
              <a:rPr kumimoji="1" lang="ja-JP" altLang="en-US" sz="1200" dirty="0">
                <a:latin typeface="HGPｺﾞｼｯｸM" panose="020B0600000000000000" pitchFamily="50" charset="-128"/>
                <a:ea typeface="HGPｺﾞｼｯｸM" panose="020B0600000000000000" pitchFamily="50" charset="-128"/>
              </a:rPr>
              <a:t>・住民税は免除されません</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・住民税は６月～翌５月の</a:t>
            </a:r>
            <a:r>
              <a:rPr kumimoji="1" lang="en-US" altLang="ja-JP" sz="1200" dirty="0">
                <a:latin typeface="HGPｺﾞｼｯｸM" panose="020B0600000000000000" pitchFamily="50" charset="-128"/>
                <a:ea typeface="HGPｺﾞｼｯｸM" panose="020B0600000000000000" pitchFamily="50" charset="-128"/>
              </a:rPr>
              <a:t>12</a:t>
            </a:r>
            <a:r>
              <a:rPr kumimoji="1" lang="ja-JP" altLang="en-US" sz="1200" dirty="0">
                <a:latin typeface="HGPｺﾞｼｯｸM" panose="020B0600000000000000" pitchFamily="50" charset="-128"/>
                <a:ea typeface="HGPｺﾞｼｯｸM" panose="020B0600000000000000" pitchFamily="50" charset="-128"/>
              </a:rPr>
              <a:t>カ月間にわたって毎月給与天引きで徴収し、会社が納付しています</a:t>
            </a:r>
          </a:p>
          <a:p>
            <a:r>
              <a:rPr kumimoji="1" lang="ja-JP" altLang="en-US" sz="1200" dirty="0">
                <a:latin typeface="HGPｺﾞｼｯｸM" panose="020B0600000000000000" pitchFamily="50" charset="-128"/>
                <a:ea typeface="HGPｺﾞｼｯｸM" panose="020B0600000000000000" pitchFamily="50" charset="-128"/>
              </a:rPr>
              <a:t>・産休・育休に入る時期と休業の長さによって、５月までの住民税の徴収方法が変わります</a:t>
            </a:r>
          </a:p>
          <a:p>
            <a:r>
              <a:rPr kumimoji="1" lang="ja-JP" altLang="en-US" sz="1200" dirty="0">
                <a:latin typeface="HGPｺﾞｼｯｸM" panose="020B0600000000000000" pitchFamily="50" charset="-128"/>
                <a:ea typeface="HGPｺﾞｼｯｸM" panose="020B0600000000000000" pitchFamily="50" charset="-128"/>
              </a:rPr>
              <a:t>・休業に入る時期が１月以降であれば一括徴収（休業開始月から５月までの住民税をまとめて徴収）します</a:t>
            </a:r>
          </a:p>
          <a:p>
            <a:r>
              <a:rPr kumimoji="1" lang="ja-JP" altLang="en-US" sz="1200" dirty="0">
                <a:latin typeface="HGPｺﾞｼｯｸM" panose="020B0600000000000000" pitchFamily="50" charset="-128"/>
                <a:ea typeface="HGPｺﾞｼｯｸM" panose="020B0600000000000000" pitchFamily="50" charset="-128"/>
              </a:rPr>
              <a:t>・休業に入る時期が６月～</a:t>
            </a:r>
            <a:r>
              <a:rPr kumimoji="1" lang="en-US" altLang="ja-JP" sz="1200" dirty="0">
                <a:latin typeface="HGPｺﾞｼｯｸM" panose="020B0600000000000000" pitchFamily="50" charset="-128"/>
                <a:ea typeface="HGPｺﾞｼｯｸM" panose="020B0600000000000000" pitchFamily="50" charset="-128"/>
              </a:rPr>
              <a:t>12</a:t>
            </a:r>
            <a:r>
              <a:rPr kumimoji="1" lang="ja-JP" altLang="en-US" sz="1200" dirty="0">
                <a:latin typeface="HGPｺﾞｼｯｸM" panose="020B0600000000000000" pitchFamily="50" charset="-128"/>
                <a:ea typeface="HGPｺﾞｼｯｸM" panose="020B0600000000000000" pitchFamily="50" charset="-128"/>
              </a:rPr>
              <a:t>月の間であれば普通徴収となります（従業員本人の自宅に届く納付書を用いて本人が納付する）</a:t>
            </a:r>
          </a:p>
          <a:p>
            <a:r>
              <a:rPr kumimoji="1" lang="ja-JP" altLang="en-US" sz="1200" dirty="0">
                <a:latin typeface="HGPｺﾞｼｯｸM" panose="020B0600000000000000" pitchFamily="50" charset="-128"/>
                <a:ea typeface="HGPｺﾞｼｯｸM" panose="020B0600000000000000" pitchFamily="50" charset="-128"/>
              </a:rPr>
              <a:t>・どちらの方法を取るかは、総務と話し合って決めます</a:t>
            </a:r>
            <a:endParaRPr kumimoji="1" lang="en-US" altLang="ja-JP" sz="1200" dirty="0">
              <a:latin typeface="HGPｺﾞｼｯｸM" panose="020B0600000000000000" pitchFamily="50" charset="-128"/>
              <a:ea typeface="HGPｺﾞｼｯｸM" panose="020B0600000000000000" pitchFamily="50" charset="-128"/>
            </a:endParaRPr>
          </a:p>
        </p:txBody>
      </p:sp>
      <p:sp>
        <p:nvSpPr>
          <p:cNvPr id="10" name="四角形: 角を丸くする 9">
            <a:extLst>
              <a:ext uri="{FF2B5EF4-FFF2-40B4-BE49-F238E27FC236}">
                <a16:creationId xmlns:a16="http://schemas.microsoft.com/office/drawing/2014/main" id="{1A61C8BB-3D87-8071-20E6-1048DF0E6CB0}"/>
              </a:ext>
            </a:extLst>
          </p:cNvPr>
          <p:cNvSpPr/>
          <p:nvPr/>
        </p:nvSpPr>
        <p:spPr>
          <a:xfrm>
            <a:off x="680192" y="1364161"/>
            <a:ext cx="1082348" cy="307777"/>
          </a:xfrm>
          <a:prstGeom prst="roundRect">
            <a:avLst/>
          </a:prstGeom>
          <a:solidFill>
            <a:srgbClr val="ED9A45"/>
          </a:solidFill>
          <a:ln>
            <a:solidFill>
              <a:srgbClr val="ED9A4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ボックス 11">
            <a:extLst>
              <a:ext uri="{FF2B5EF4-FFF2-40B4-BE49-F238E27FC236}">
                <a16:creationId xmlns:a16="http://schemas.microsoft.com/office/drawing/2014/main" id="{42802C06-3AE9-7860-89EB-5866C46A76DC}"/>
              </a:ext>
            </a:extLst>
          </p:cNvPr>
          <p:cNvSpPr txBox="1"/>
          <p:nvPr/>
        </p:nvSpPr>
        <p:spPr>
          <a:xfrm>
            <a:off x="680191" y="1376861"/>
            <a:ext cx="1082348" cy="307777"/>
          </a:xfrm>
          <a:prstGeom prst="rect">
            <a:avLst/>
          </a:prstGeom>
          <a:noFill/>
        </p:spPr>
        <p:txBody>
          <a:bodyPr wrap="none" rtlCol="0">
            <a:spAutoFit/>
          </a:bodyPr>
          <a:lstStyle/>
          <a:p>
            <a:r>
              <a:rPr kumimoji="1" lang="ja-JP" altLang="en-US" b="1" dirty="0">
                <a:solidFill>
                  <a:schemeClr val="bg1"/>
                </a:solidFill>
                <a:latin typeface="Calibri" panose="020F0502020204030204" pitchFamily="34" charset="0"/>
                <a:ea typeface="+mj-ea"/>
                <a:cs typeface="Calibri" panose="020F0502020204030204" pitchFamily="34" charset="0"/>
              </a:rPr>
              <a:t>女性従業員</a:t>
            </a:r>
          </a:p>
        </p:txBody>
      </p:sp>
    </p:spTree>
    <p:extLst>
      <p:ext uri="{BB962C8B-B14F-4D97-AF65-F5344CB8AC3E}">
        <p14:creationId xmlns:p14="http://schemas.microsoft.com/office/powerpoint/2010/main" val="24556751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57"/>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FA21C7BB-9CD8-62BA-7371-FEC83CF774C1}"/>
              </a:ext>
            </a:extLst>
          </p:cNvPr>
          <p:cNvSpPr txBox="1"/>
          <p:nvPr/>
        </p:nvSpPr>
        <p:spPr>
          <a:xfrm>
            <a:off x="2335372" y="306173"/>
            <a:ext cx="917239" cy="400110"/>
          </a:xfrm>
          <a:prstGeom prst="rect">
            <a:avLst/>
          </a:prstGeom>
          <a:noFill/>
        </p:spPr>
        <p:txBody>
          <a:bodyPr wrap="none" rtlCol="0">
            <a:spAutoFit/>
          </a:bodyPr>
          <a:lstStyle/>
          <a:p>
            <a:r>
              <a:rPr kumimoji="1" lang="en-US" altLang="ja-JP" sz="2000" dirty="0">
                <a:latin typeface="Calibri" panose="020F0502020204030204" pitchFamily="34" charset="0"/>
                <a:cs typeface="Calibri" panose="020F0502020204030204" pitchFamily="34" charset="0"/>
              </a:rPr>
              <a:t>FILE 12</a:t>
            </a:r>
            <a:endParaRPr kumimoji="1" lang="ja-JP" altLang="en-US" sz="2000" dirty="0">
              <a:latin typeface="Calibri" panose="020F0502020204030204" pitchFamily="34" charset="0"/>
              <a:cs typeface="Calibri" panose="020F0502020204030204" pitchFamily="34" charset="0"/>
            </a:endParaRPr>
          </a:p>
        </p:txBody>
      </p:sp>
      <p:sp>
        <p:nvSpPr>
          <p:cNvPr id="3" name="テキスト ボックス 2">
            <a:extLst>
              <a:ext uri="{FF2B5EF4-FFF2-40B4-BE49-F238E27FC236}">
                <a16:creationId xmlns:a16="http://schemas.microsoft.com/office/drawing/2014/main" id="{10DAA066-A374-A11B-062E-08D4871F1D02}"/>
              </a:ext>
            </a:extLst>
          </p:cNvPr>
          <p:cNvSpPr txBox="1"/>
          <p:nvPr/>
        </p:nvSpPr>
        <p:spPr>
          <a:xfrm>
            <a:off x="3002974" y="1140261"/>
            <a:ext cx="4685898" cy="646331"/>
          </a:xfrm>
          <a:prstGeom prst="rect">
            <a:avLst/>
          </a:prstGeom>
          <a:noFill/>
        </p:spPr>
        <p:txBody>
          <a:bodyPr wrap="none" rtlCol="0">
            <a:spAutoFit/>
          </a:bodyPr>
          <a:lstStyle/>
          <a:p>
            <a:pPr algn="ctr"/>
            <a:r>
              <a:rPr kumimoji="1" lang="ja-JP" altLang="en-US" sz="3600" dirty="0">
                <a:latin typeface="HGPｺﾞｼｯｸE" panose="020B0900000000000000" pitchFamily="50" charset="-128"/>
                <a:ea typeface="HGPｺﾞｼｯｸE" panose="020B0900000000000000" pitchFamily="50" charset="-128"/>
              </a:rPr>
              <a:t>出産後に必要な手続き</a:t>
            </a:r>
          </a:p>
        </p:txBody>
      </p:sp>
      <p:sp>
        <p:nvSpPr>
          <p:cNvPr id="4" name="テキスト ボックス 3">
            <a:extLst>
              <a:ext uri="{FF2B5EF4-FFF2-40B4-BE49-F238E27FC236}">
                <a16:creationId xmlns:a16="http://schemas.microsoft.com/office/drawing/2014/main" id="{2C543B6C-D375-931B-3B9B-6977A32BA00E}"/>
              </a:ext>
            </a:extLst>
          </p:cNvPr>
          <p:cNvSpPr txBox="1"/>
          <p:nvPr/>
        </p:nvSpPr>
        <p:spPr>
          <a:xfrm>
            <a:off x="3309931" y="1868423"/>
            <a:ext cx="4071949" cy="646331"/>
          </a:xfrm>
          <a:prstGeom prst="rect">
            <a:avLst/>
          </a:prstGeom>
          <a:noFill/>
        </p:spPr>
        <p:txBody>
          <a:bodyPr wrap="none" rtlCol="0">
            <a:spAutoFit/>
          </a:bodyPr>
          <a:lstStyle/>
          <a:p>
            <a:pPr algn="ctr"/>
            <a:r>
              <a:rPr kumimoji="1" lang="ja-JP" altLang="en-US" sz="1800" u="sng" dirty="0">
                <a:uFill>
                  <a:solidFill>
                    <a:srgbClr val="FFFF00"/>
                  </a:solidFill>
                </a:uFill>
                <a:latin typeface="HGPｺﾞｼｯｸE" panose="020B0900000000000000" pitchFamily="50" charset="-128"/>
                <a:ea typeface="HGPｺﾞｼｯｸE" panose="020B0900000000000000" pitchFamily="50" charset="-128"/>
              </a:rPr>
              <a:t>原則、出産後５日以内に</a:t>
            </a:r>
            <a:endParaRPr kumimoji="1" lang="en-US" altLang="ja-JP" sz="1800" u="sng" dirty="0">
              <a:uFill>
                <a:solidFill>
                  <a:srgbClr val="FFFF00"/>
                </a:solidFill>
              </a:uFill>
              <a:latin typeface="HGPｺﾞｼｯｸE" panose="020B0900000000000000" pitchFamily="50" charset="-128"/>
              <a:ea typeface="HGPｺﾞｼｯｸE" panose="020B0900000000000000" pitchFamily="50" charset="-128"/>
            </a:endParaRPr>
          </a:p>
          <a:p>
            <a:pPr algn="ctr"/>
            <a:r>
              <a:rPr kumimoji="1" lang="ja-JP" altLang="en-US" sz="1800" u="sng" dirty="0">
                <a:uFill>
                  <a:solidFill>
                    <a:srgbClr val="FFFF00"/>
                  </a:solidFill>
                </a:uFill>
                <a:latin typeface="HGPｺﾞｼｯｸE" panose="020B0900000000000000" pitchFamily="50" charset="-128"/>
                <a:ea typeface="HGPｺﾞｼｯｸE" panose="020B0900000000000000" pitchFamily="50" charset="-128"/>
              </a:rPr>
              <a:t>出産の報告・用紙の提出をお願いします</a:t>
            </a:r>
            <a:endParaRPr kumimoji="1" lang="en-US" altLang="ja-JP" sz="1800" u="sng" dirty="0">
              <a:uFill>
                <a:solidFill>
                  <a:srgbClr val="FFFF00"/>
                </a:solidFill>
              </a:uFill>
              <a:latin typeface="HGPｺﾞｼｯｸE" panose="020B0900000000000000" pitchFamily="50" charset="-128"/>
              <a:ea typeface="HGPｺﾞｼｯｸE" panose="020B0900000000000000" pitchFamily="50" charset="-128"/>
            </a:endParaRPr>
          </a:p>
        </p:txBody>
      </p:sp>
      <p:sp>
        <p:nvSpPr>
          <p:cNvPr id="5" name="テキスト ボックス 4">
            <a:extLst>
              <a:ext uri="{FF2B5EF4-FFF2-40B4-BE49-F238E27FC236}">
                <a16:creationId xmlns:a16="http://schemas.microsoft.com/office/drawing/2014/main" id="{D99612A1-4021-9C61-3BA5-32A27266A003}"/>
              </a:ext>
            </a:extLst>
          </p:cNvPr>
          <p:cNvSpPr txBox="1"/>
          <p:nvPr/>
        </p:nvSpPr>
        <p:spPr>
          <a:xfrm>
            <a:off x="529448" y="2702062"/>
            <a:ext cx="1410964" cy="338554"/>
          </a:xfrm>
          <a:prstGeom prst="rect">
            <a:avLst/>
          </a:prstGeom>
          <a:noFill/>
        </p:spPr>
        <p:txBody>
          <a:bodyPr wrap="none" rtlCol="0">
            <a:spAutoFit/>
          </a:bodyPr>
          <a:lstStyle/>
          <a:p>
            <a:r>
              <a:rPr kumimoji="1" lang="ja-JP" altLang="en-US" sz="1600" dirty="0">
                <a:solidFill>
                  <a:srgbClr val="ED9A45"/>
                </a:solidFill>
                <a:latin typeface="HGPｺﾞｼｯｸE" panose="020B0900000000000000" pitchFamily="50" charset="-128"/>
                <a:ea typeface="HGPｺﾞｼｯｸE" panose="020B0900000000000000" pitchFamily="50" charset="-128"/>
              </a:rPr>
              <a:t>◎出産の報告</a:t>
            </a:r>
          </a:p>
        </p:txBody>
      </p:sp>
      <p:sp>
        <p:nvSpPr>
          <p:cNvPr id="6" name="テキスト ボックス 5">
            <a:extLst>
              <a:ext uri="{FF2B5EF4-FFF2-40B4-BE49-F238E27FC236}">
                <a16:creationId xmlns:a16="http://schemas.microsoft.com/office/drawing/2014/main" id="{4B951807-4CEB-7533-65C6-6E89874D422E}"/>
              </a:ext>
            </a:extLst>
          </p:cNvPr>
          <p:cNvSpPr txBox="1"/>
          <p:nvPr/>
        </p:nvSpPr>
        <p:spPr>
          <a:xfrm>
            <a:off x="529448" y="3004547"/>
            <a:ext cx="5517857" cy="461665"/>
          </a:xfrm>
          <a:prstGeom prst="rect">
            <a:avLst/>
          </a:prstGeom>
          <a:noFill/>
        </p:spPr>
        <p:txBody>
          <a:bodyPr wrap="none" rtlCol="0">
            <a:spAutoFit/>
          </a:bodyPr>
          <a:lstStyle/>
          <a:p>
            <a:r>
              <a:rPr kumimoji="1" lang="ja-JP" altLang="en-US" sz="1200" dirty="0">
                <a:latin typeface="HGPｺﾞｼｯｸM" panose="020B0600000000000000" pitchFamily="50" charset="-128"/>
                <a:ea typeface="HGPｺﾞｼｯｸM" panose="020B0600000000000000" pitchFamily="50" charset="-128"/>
              </a:rPr>
              <a:t>・</a:t>
            </a:r>
            <a:r>
              <a:rPr kumimoji="1" lang="ja-JP" altLang="en-US" sz="1200" dirty="0">
                <a:solidFill>
                  <a:srgbClr val="FF0000"/>
                </a:solidFill>
                <a:latin typeface="HGPｺﾞｼｯｸM" panose="020B0600000000000000" pitchFamily="50" charset="-128"/>
                <a:ea typeface="HGPｺﾞｼｯｸM" panose="020B0600000000000000" pitchFamily="50" charset="-128"/>
              </a:rPr>
              <a:t>出産後には上司にメールや電話で出産の報告をしてください</a:t>
            </a:r>
            <a:endParaRPr kumimoji="1" lang="en-US" altLang="ja-JP" sz="1200" dirty="0">
              <a:solidFill>
                <a:srgbClr val="FF0000"/>
              </a:solidFill>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・生まれてきた子どもを父親・母親どちらの扶養に入れるのかも併せて報告してください</a:t>
            </a:r>
            <a:endParaRPr kumimoji="1" lang="en-US" altLang="ja-JP" sz="1200" dirty="0">
              <a:latin typeface="HGPｺﾞｼｯｸM" panose="020B0600000000000000" pitchFamily="50" charset="-128"/>
              <a:ea typeface="HGPｺﾞｼｯｸM" panose="020B0600000000000000" pitchFamily="50" charset="-128"/>
            </a:endParaRPr>
          </a:p>
        </p:txBody>
      </p:sp>
      <p:sp>
        <p:nvSpPr>
          <p:cNvPr id="7" name="テキスト ボックス 6">
            <a:extLst>
              <a:ext uri="{FF2B5EF4-FFF2-40B4-BE49-F238E27FC236}">
                <a16:creationId xmlns:a16="http://schemas.microsoft.com/office/drawing/2014/main" id="{886D24DD-A4D6-0BA3-9D5D-D8CD3F1958C8}"/>
              </a:ext>
            </a:extLst>
          </p:cNvPr>
          <p:cNvSpPr txBox="1"/>
          <p:nvPr/>
        </p:nvSpPr>
        <p:spPr>
          <a:xfrm>
            <a:off x="521593" y="3562883"/>
            <a:ext cx="979755" cy="338554"/>
          </a:xfrm>
          <a:prstGeom prst="rect">
            <a:avLst/>
          </a:prstGeom>
          <a:noFill/>
        </p:spPr>
        <p:txBody>
          <a:bodyPr wrap="none" rtlCol="0">
            <a:spAutoFit/>
          </a:bodyPr>
          <a:lstStyle/>
          <a:p>
            <a:r>
              <a:rPr kumimoji="1" lang="ja-JP" altLang="en-US" sz="1600" dirty="0">
                <a:solidFill>
                  <a:srgbClr val="ED9A45"/>
                </a:solidFill>
                <a:latin typeface="HGPｺﾞｼｯｸE" panose="020B0900000000000000" pitchFamily="50" charset="-128"/>
                <a:ea typeface="HGPｺﾞｼｯｸE" panose="020B0900000000000000" pitchFamily="50" charset="-128"/>
              </a:rPr>
              <a:t>◎手続き</a:t>
            </a:r>
          </a:p>
        </p:txBody>
      </p:sp>
      <p:sp>
        <p:nvSpPr>
          <p:cNvPr id="11" name="テキスト ボックス 10">
            <a:extLst>
              <a:ext uri="{FF2B5EF4-FFF2-40B4-BE49-F238E27FC236}">
                <a16:creationId xmlns:a16="http://schemas.microsoft.com/office/drawing/2014/main" id="{E9133890-C3EA-AB3A-0CE9-04ED9B613FA1}"/>
              </a:ext>
            </a:extLst>
          </p:cNvPr>
          <p:cNvSpPr txBox="1"/>
          <p:nvPr/>
        </p:nvSpPr>
        <p:spPr>
          <a:xfrm>
            <a:off x="529448" y="3889247"/>
            <a:ext cx="5825634" cy="1015663"/>
          </a:xfrm>
          <a:prstGeom prst="rect">
            <a:avLst/>
          </a:prstGeom>
          <a:noFill/>
        </p:spPr>
        <p:txBody>
          <a:bodyPr wrap="none" rtlCol="0">
            <a:spAutoFit/>
          </a:bodyPr>
          <a:lstStyle/>
          <a:p>
            <a:r>
              <a:rPr kumimoji="1" lang="ja-JP" altLang="en-US" sz="1200" dirty="0">
                <a:latin typeface="HGPｺﾞｼｯｸM" panose="020B0600000000000000" pitchFamily="50" charset="-128"/>
                <a:ea typeface="HGPｺﾞｼｯｸM" panose="020B0600000000000000" pitchFamily="50" charset="-128"/>
              </a:rPr>
              <a:t>・社会保険と税金の手続きを行います。産休前にお渡しした書類一式を提出してください</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・原則、</a:t>
            </a:r>
            <a:r>
              <a:rPr kumimoji="1" lang="ja-JP" altLang="en-US" sz="1200" dirty="0">
                <a:solidFill>
                  <a:srgbClr val="FF0000"/>
                </a:solidFill>
                <a:latin typeface="HGPｺﾞｼｯｸM" panose="020B0600000000000000" pitchFamily="50" charset="-128"/>
                <a:ea typeface="HGPｺﾞｼｯｸM" panose="020B0600000000000000" pitchFamily="50" charset="-128"/>
              </a:rPr>
              <a:t>出産後５日以内に提出</a:t>
            </a:r>
            <a:r>
              <a:rPr kumimoji="1" lang="ja-JP" altLang="en-US" sz="1200" dirty="0">
                <a:latin typeface="HGPｺﾞｼｯｸM" panose="020B0600000000000000" pitchFamily="50" charset="-128"/>
                <a:ea typeface="HGPｺﾞｼｯｸM" panose="020B0600000000000000" pitchFamily="50" charset="-128"/>
              </a:rPr>
              <a:t>してください</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　［書類一覧］</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　・「被扶養者（異動）届」（日本年金機構のホームページでダウンロードできます）</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　・出産日を確認できる書類（母子健康手帳のコピーなど）</a:t>
            </a:r>
            <a:endParaRPr kumimoji="1" lang="en-US" altLang="ja-JP" sz="1200" dirty="0">
              <a:latin typeface="HGPｺﾞｼｯｸM" panose="020B0600000000000000" pitchFamily="50" charset="-128"/>
              <a:ea typeface="HGPｺﾞｼｯｸM" panose="020B0600000000000000" pitchFamily="50" charset="-128"/>
            </a:endParaRPr>
          </a:p>
        </p:txBody>
      </p:sp>
      <p:sp>
        <p:nvSpPr>
          <p:cNvPr id="8" name="テキスト ボックス 7">
            <a:extLst>
              <a:ext uri="{FF2B5EF4-FFF2-40B4-BE49-F238E27FC236}">
                <a16:creationId xmlns:a16="http://schemas.microsoft.com/office/drawing/2014/main" id="{3A3897A4-1390-1CD4-2587-73FAAC5D3298}"/>
              </a:ext>
            </a:extLst>
          </p:cNvPr>
          <p:cNvSpPr txBox="1"/>
          <p:nvPr/>
        </p:nvSpPr>
        <p:spPr>
          <a:xfrm>
            <a:off x="529448" y="4986038"/>
            <a:ext cx="1181734" cy="338554"/>
          </a:xfrm>
          <a:prstGeom prst="rect">
            <a:avLst/>
          </a:prstGeom>
          <a:noFill/>
        </p:spPr>
        <p:txBody>
          <a:bodyPr wrap="none" rtlCol="0">
            <a:spAutoFit/>
          </a:bodyPr>
          <a:lstStyle/>
          <a:p>
            <a:r>
              <a:rPr kumimoji="1" lang="ja-JP" altLang="en-US" sz="1600" dirty="0">
                <a:solidFill>
                  <a:srgbClr val="ED9A45"/>
                </a:solidFill>
                <a:latin typeface="HGPｺﾞｼｯｸE" panose="020B0900000000000000" pitchFamily="50" charset="-128"/>
                <a:ea typeface="HGPｺﾞｼｯｸE" panose="020B0900000000000000" pitchFamily="50" charset="-128"/>
              </a:rPr>
              <a:t>◎お祝い金</a:t>
            </a:r>
          </a:p>
        </p:txBody>
      </p:sp>
      <p:sp>
        <p:nvSpPr>
          <p:cNvPr id="9" name="テキスト ボックス 8">
            <a:extLst>
              <a:ext uri="{FF2B5EF4-FFF2-40B4-BE49-F238E27FC236}">
                <a16:creationId xmlns:a16="http://schemas.microsoft.com/office/drawing/2014/main" id="{F7E382B7-B5C8-1CF9-2F38-03FF1D461436}"/>
              </a:ext>
            </a:extLst>
          </p:cNvPr>
          <p:cNvSpPr txBox="1"/>
          <p:nvPr/>
        </p:nvSpPr>
        <p:spPr>
          <a:xfrm>
            <a:off x="529448" y="5231274"/>
            <a:ext cx="2852063" cy="461665"/>
          </a:xfrm>
          <a:prstGeom prst="rect">
            <a:avLst/>
          </a:prstGeom>
          <a:noFill/>
        </p:spPr>
        <p:txBody>
          <a:bodyPr wrap="none" rtlCol="0">
            <a:spAutoFit/>
          </a:bodyPr>
          <a:lstStyle/>
          <a:p>
            <a:r>
              <a:rPr kumimoji="1" lang="ja-JP" altLang="en-US" sz="1200" dirty="0">
                <a:latin typeface="HGPｺﾞｼｯｸM" panose="020B0600000000000000" pitchFamily="50" charset="-128"/>
                <a:ea typeface="HGPｺﾞｼｯｸM" panose="020B0600000000000000" pitchFamily="50" charset="-128"/>
              </a:rPr>
              <a:t>・当社から出産祝金として３万円を贈ります</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・ご自宅に現金書留で郵送します</a:t>
            </a:r>
            <a:endParaRPr kumimoji="1" lang="en-US" altLang="ja-JP" sz="1200" dirty="0">
              <a:latin typeface="HGPｺﾞｼｯｸM" panose="020B0600000000000000" pitchFamily="50" charset="-128"/>
              <a:ea typeface="HGPｺﾞｼｯｸM" panose="020B0600000000000000" pitchFamily="50" charset="-128"/>
            </a:endParaRPr>
          </a:p>
        </p:txBody>
      </p:sp>
      <p:sp>
        <p:nvSpPr>
          <p:cNvPr id="10" name="四角形: 角を丸くする 9">
            <a:extLst>
              <a:ext uri="{FF2B5EF4-FFF2-40B4-BE49-F238E27FC236}">
                <a16:creationId xmlns:a16="http://schemas.microsoft.com/office/drawing/2014/main" id="{F188E0CA-F438-963F-A6EA-8BF5DE5154E7}"/>
              </a:ext>
            </a:extLst>
          </p:cNvPr>
          <p:cNvSpPr/>
          <p:nvPr/>
        </p:nvSpPr>
        <p:spPr>
          <a:xfrm>
            <a:off x="680192" y="1220873"/>
            <a:ext cx="1260220" cy="451066"/>
          </a:xfrm>
          <a:prstGeom prst="roundRect">
            <a:avLst/>
          </a:prstGeom>
          <a:solidFill>
            <a:srgbClr val="ED9A45"/>
          </a:solidFill>
          <a:ln>
            <a:solidFill>
              <a:srgbClr val="ED9A4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ボックス 11">
            <a:extLst>
              <a:ext uri="{FF2B5EF4-FFF2-40B4-BE49-F238E27FC236}">
                <a16:creationId xmlns:a16="http://schemas.microsoft.com/office/drawing/2014/main" id="{55141CE7-2C17-1718-5A77-681C2733A007}"/>
              </a:ext>
            </a:extLst>
          </p:cNvPr>
          <p:cNvSpPr txBox="1"/>
          <p:nvPr/>
        </p:nvSpPr>
        <p:spPr>
          <a:xfrm>
            <a:off x="718851" y="1234877"/>
            <a:ext cx="1196161" cy="469359"/>
          </a:xfrm>
          <a:prstGeom prst="rect">
            <a:avLst/>
          </a:prstGeom>
          <a:noFill/>
        </p:spPr>
        <p:txBody>
          <a:bodyPr wrap="none" rtlCol="0">
            <a:spAutoFit/>
          </a:bodyPr>
          <a:lstStyle/>
          <a:p>
            <a:pPr algn="ctr"/>
            <a:r>
              <a:rPr kumimoji="1" lang="ja-JP" altLang="en-US" sz="1050" b="1" dirty="0">
                <a:solidFill>
                  <a:schemeClr val="bg1"/>
                </a:solidFill>
                <a:latin typeface="Calibri" panose="020F0502020204030204" pitchFamily="34" charset="0"/>
                <a:ea typeface="+mj-ea"/>
                <a:cs typeface="Calibri" panose="020F0502020204030204" pitchFamily="34" charset="0"/>
              </a:rPr>
              <a:t>子どもが生まれた</a:t>
            </a:r>
            <a:endParaRPr kumimoji="1" lang="en-US" altLang="ja-JP" sz="1050" b="1" dirty="0">
              <a:solidFill>
                <a:schemeClr val="bg1"/>
              </a:solidFill>
              <a:latin typeface="Calibri" panose="020F0502020204030204" pitchFamily="34" charset="0"/>
              <a:ea typeface="+mj-ea"/>
              <a:cs typeface="Calibri" panose="020F0502020204030204" pitchFamily="34" charset="0"/>
            </a:endParaRPr>
          </a:p>
          <a:p>
            <a:pPr algn="ctr"/>
            <a:r>
              <a:rPr kumimoji="1" lang="ja-JP" altLang="en-US" b="1" dirty="0">
                <a:solidFill>
                  <a:schemeClr val="bg1"/>
                </a:solidFill>
                <a:latin typeface="Calibri" panose="020F0502020204030204" pitchFamily="34" charset="0"/>
                <a:ea typeface="+mj-ea"/>
                <a:cs typeface="Calibri" panose="020F0502020204030204" pitchFamily="34" charset="0"/>
              </a:rPr>
              <a:t>従業員</a:t>
            </a:r>
          </a:p>
        </p:txBody>
      </p:sp>
    </p:spTree>
    <p:extLst>
      <p:ext uri="{BB962C8B-B14F-4D97-AF65-F5344CB8AC3E}">
        <p14:creationId xmlns:p14="http://schemas.microsoft.com/office/powerpoint/2010/main" val="400885185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57"/>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FA21C7BB-9CD8-62BA-7371-FEC83CF774C1}"/>
              </a:ext>
            </a:extLst>
          </p:cNvPr>
          <p:cNvSpPr txBox="1"/>
          <p:nvPr/>
        </p:nvSpPr>
        <p:spPr>
          <a:xfrm>
            <a:off x="2335372" y="306173"/>
            <a:ext cx="917239" cy="400110"/>
          </a:xfrm>
          <a:prstGeom prst="rect">
            <a:avLst/>
          </a:prstGeom>
          <a:noFill/>
        </p:spPr>
        <p:txBody>
          <a:bodyPr wrap="none" rtlCol="0">
            <a:spAutoFit/>
          </a:bodyPr>
          <a:lstStyle/>
          <a:p>
            <a:r>
              <a:rPr kumimoji="1" lang="en-US" altLang="ja-JP" sz="2000" dirty="0">
                <a:latin typeface="Calibri" panose="020F0502020204030204" pitchFamily="34" charset="0"/>
                <a:cs typeface="Calibri" panose="020F0502020204030204" pitchFamily="34" charset="0"/>
              </a:rPr>
              <a:t>FILE 13</a:t>
            </a:r>
            <a:endParaRPr kumimoji="1" lang="ja-JP" altLang="en-US" sz="2000" dirty="0">
              <a:latin typeface="Calibri" panose="020F0502020204030204" pitchFamily="34" charset="0"/>
              <a:cs typeface="Calibri" panose="020F0502020204030204" pitchFamily="34" charset="0"/>
            </a:endParaRPr>
          </a:p>
        </p:txBody>
      </p:sp>
      <p:sp>
        <p:nvSpPr>
          <p:cNvPr id="3" name="テキスト ボックス 2">
            <a:extLst>
              <a:ext uri="{FF2B5EF4-FFF2-40B4-BE49-F238E27FC236}">
                <a16:creationId xmlns:a16="http://schemas.microsoft.com/office/drawing/2014/main" id="{10DAA066-A374-A11B-062E-08D4871F1D02}"/>
              </a:ext>
            </a:extLst>
          </p:cNvPr>
          <p:cNvSpPr txBox="1"/>
          <p:nvPr/>
        </p:nvSpPr>
        <p:spPr>
          <a:xfrm>
            <a:off x="3241821" y="1140261"/>
            <a:ext cx="4208204" cy="646331"/>
          </a:xfrm>
          <a:prstGeom prst="rect">
            <a:avLst/>
          </a:prstGeom>
          <a:noFill/>
        </p:spPr>
        <p:txBody>
          <a:bodyPr wrap="none" rtlCol="0">
            <a:spAutoFit/>
          </a:bodyPr>
          <a:lstStyle/>
          <a:p>
            <a:pPr algn="ctr"/>
            <a:r>
              <a:rPr kumimoji="1" lang="ja-JP" altLang="en-US" sz="3600" dirty="0">
                <a:latin typeface="HGPｺﾞｼｯｸE" panose="020B0900000000000000" pitchFamily="50" charset="-128"/>
                <a:ea typeface="HGPｺﾞｼｯｸE" panose="020B0900000000000000" pitchFamily="50" charset="-128"/>
              </a:rPr>
              <a:t>育休の取得について</a:t>
            </a:r>
          </a:p>
        </p:txBody>
      </p:sp>
      <p:sp>
        <p:nvSpPr>
          <p:cNvPr id="4" name="テキスト ボックス 3">
            <a:extLst>
              <a:ext uri="{FF2B5EF4-FFF2-40B4-BE49-F238E27FC236}">
                <a16:creationId xmlns:a16="http://schemas.microsoft.com/office/drawing/2014/main" id="{2C543B6C-D375-931B-3B9B-6977A32BA00E}"/>
              </a:ext>
            </a:extLst>
          </p:cNvPr>
          <p:cNvSpPr txBox="1"/>
          <p:nvPr/>
        </p:nvSpPr>
        <p:spPr>
          <a:xfrm>
            <a:off x="3609694" y="1883808"/>
            <a:ext cx="3472424" cy="646331"/>
          </a:xfrm>
          <a:prstGeom prst="rect">
            <a:avLst/>
          </a:prstGeom>
          <a:noFill/>
        </p:spPr>
        <p:txBody>
          <a:bodyPr wrap="none" rtlCol="0">
            <a:spAutoFit/>
          </a:bodyPr>
          <a:lstStyle/>
          <a:p>
            <a:pPr algn="ctr"/>
            <a:r>
              <a:rPr kumimoji="1" lang="ja-JP" altLang="en-US" sz="1800" u="sng" dirty="0">
                <a:uFill>
                  <a:solidFill>
                    <a:srgbClr val="FFFF00"/>
                  </a:solidFill>
                </a:uFill>
                <a:latin typeface="HGPｺﾞｼｯｸE" panose="020B0900000000000000" pitchFamily="50" charset="-128"/>
                <a:ea typeface="HGPｺﾞｼｯｸE" panose="020B0900000000000000" pitchFamily="50" charset="-128"/>
              </a:rPr>
              <a:t>休業開始希望日の１カ月前までに</a:t>
            </a:r>
            <a:endParaRPr kumimoji="1" lang="en-US" altLang="ja-JP" sz="1800" u="sng" dirty="0">
              <a:uFill>
                <a:solidFill>
                  <a:srgbClr val="FFFF00"/>
                </a:solidFill>
              </a:uFill>
              <a:latin typeface="HGPｺﾞｼｯｸE" panose="020B0900000000000000" pitchFamily="50" charset="-128"/>
              <a:ea typeface="HGPｺﾞｼｯｸE" panose="020B0900000000000000" pitchFamily="50" charset="-128"/>
            </a:endParaRPr>
          </a:p>
          <a:p>
            <a:pPr algn="ctr"/>
            <a:r>
              <a:rPr kumimoji="1" lang="ja-JP" altLang="en-US" sz="1800" u="sng" dirty="0">
                <a:uFill>
                  <a:solidFill>
                    <a:srgbClr val="FFFF00"/>
                  </a:solidFill>
                </a:uFill>
                <a:latin typeface="HGPｺﾞｼｯｸE" panose="020B0900000000000000" pitchFamily="50" charset="-128"/>
                <a:ea typeface="HGPｺﾞｼｯｸE" panose="020B0900000000000000" pitchFamily="50" charset="-128"/>
              </a:rPr>
              <a:t>総務に申し出てください</a:t>
            </a:r>
            <a:endParaRPr kumimoji="1" lang="en-US" altLang="ja-JP" sz="1800" u="sng" dirty="0">
              <a:uFill>
                <a:solidFill>
                  <a:srgbClr val="FFFF00"/>
                </a:solidFill>
              </a:uFill>
              <a:latin typeface="HGPｺﾞｼｯｸE" panose="020B0900000000000000" pitchFamily="50" charset="-128"/>
              <a:ea typeface="HGPｺﾞｼｯｸE" panose="020B0900000000000000" pitchFamily="50" charset="-128"/>
            </a:endParaRPr>
          </a:p>
        </p:txBody>
      </p:sp>
      <p:sp>
        <p:nvSpPr>
          <p:cNvPr id="5" name="テキスト ボックス 4">
            <a:extLst>
              <a:ext uri="{FF2B5EF4-FFF2-40B4-BE49-F238E27FC236}">
                <a16:creationId xmlns:a16="http://schemas.microsoft.com/office/drawing/2014/main" id="{D99612A1-4021-9C61-3BA5-32A27266A003}"/>
              </a:ext>
            </a:extLst>
          </p:cNvPr>
          <p:cNvSpPr txBox="1"/>
          <p:nvPr/>
        </p:nvSpPr>
        <p:spPr>
          <a:xfrm>
            <a:off x="529448" y="2702062"/>
            <a:ext cx="1821332" cy="338554"/>
          </a:xfrm>
          <a:prstGeom prst="rect">
            <a:avLst/>
          </a:prstGeom>
          <a:noFill/>
        </p:spPr>
        <p:txBody>
          <a:bodyPr wrap="none" rtlCol="0">
            <a:spAutoFit/>
          </a:bodyPr>
          <a:lstStyle/>
          <a:p>
            <a:r>
              <a:rPr kumimoji="1" lang="ja-JP" altLang="en-US" sz="1600" dirty="0">
                <a:solidFill>
                  <a:srgbClr val="ED9A45"/>
                </a:solidFill>
                <a:latin typeface="HGPｺﾞｼｯｸE" panose="020B0900000000000000" pitchFamily="50" charset="-128"/>
                <a:ea typeface="HGPｺﾞｼｯｸE" panose="020B0900000000000000" pitchFamily="50" charset="-128"/>
              </a:rPr>
              <a:t>◎育休の取得要件</a:t>
            </a:r>
          </a:p>
        </p:txBody>
      </p:sp>
      <p:sp>
        <p:nvSpPr>
          <p:cNvPr id="6" name="テキスト ボックス 5">
            <a:extLst>
              <a:ext uri="{FF2B5EF4-FFF2-40B4-BE49-F238E27FC236}">
                <a16:creationId xmlns:a16="http://schemas.microsoft.com/office/drawing/2014/main" id="{4B951807-4CEB-7533-65C6-6E89874D422E}"/>
              </a:ext>
            </a:extLst>
          </p:cNvPr>
          <p:cNvSpPr txBox="1"/>
          <p:nvPr/>
        </p:nvSpPr>
        <p:spPr>
          <a:xfrm>
            <a:off x="529448" y="3004547"/>
            <a:ext cx="7301999" cy="461665"/>
          </a:xfrm>
          <a:prstGeom prst="rect">
            <a:avLst/>
          </a:prstGeom>
          <a:noFill/>
        </p:spPr>
        <p:txBody>
          <a:bodyPr wrap="none" rtlCol="0">
            <a:spAutoFit/>
          </a:bodyPr>
          <a:lstStyle/>
          <a:p>
            <a:r>
              <a:rPr kumimoji="1" lang="ja-JP" altLang="en-US" sz="1200" dirty="0">
                <a:latin typeface="HGPｺﾞｼｯｸM" panose="020B0600000000000000" pitchFamily="50" charset="-128"/>
                <a:ea typeface="HGPｺﾞｼｯｸM" panose="020B0600000000000000" pitchFamily="50" charset="-128"/>
              </a:rPr>
              <a:t>・申出の日から１年以内に契約が終了する従業員、１週間の所定労働日数が２日以下の従業員は取得できません</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・配偶者が専業主婦（夫）でも取得できます</a:t>
            </a:r>
            <a:endParaRPr kumimoji="1" lang="en-US" altLang="ja-JP" sz="1200" dirty="0">
              <a:latin typeface="HGPｺﾞｼｯｸM" panose="020B0600000000000000" pitchFamily="50" charset="-128"/>
              <a:ea typeface="HGPｺﾞｼｯｸM" panose="020B0600000000000000" pitchFamily="50" charset="-128"/>
            </a:endParaRPr>
          </a:p>
        </p:txBody>
      </p:sp>
      <p:sp>
        <p:nvSpPr>
          <p:cNvPr id="7" name="テキスト ボックス 6">
            <a:extLst>
              <a:ext uri="{FF2B5EF4-FFF2-40B4-BE49-F238E27FC236}">
                <a16:creationId xmlns:a16="http://schemas.microsoft.com/office/drawing/2014/main" id="{886D24DD-A4D6-0BA3-9D5D-D8CD3F1958C8}"/>
              </a:ext>
            </a:extLst>
          </p:cNvPr>
          <p:cNvSpPr txBox="1"/>
          <p:nvPr/>
        </p:nvSpPr>
        <p:spPr>
          <a:xfrm>
            <a:off x="529448" y="3556410"/>
            <a:ext cx="1821332" cy="338554"/>
          </a:xfrm>
          <a:prstGeom prst="rect">
            <a:avLst/>
          </a:prstGeom>
          <a:noFill/>
        </p:spPr>
        <p:txBody>
          <a:bodyPr wrap="none" rtlCol="0">
            <a:spAutoFit/>
          </a:bodyPr>
          <a:lstStyle/>
          <a:p>
            <a:r>
              <a:rPr kumimoji="1" lang="ja-JP" altLang="en-US" sz="1600" dirty="0">
                <a:solidFill>
                  <a:srgbClr val="ED9A45"/>
                </a:solidFill>
                <a:latin typeface="HGPｺﾞｼｯｸE" panose="020B0900000000000000" pitchFamily="50" charset="-128"/>
                <a:ea typeface="HGPｺﾞｼｯｸE" panose="020B0900000000000000" pitchFamily="50" charset="-128"/>
              </a:rPr>
              <a:t>◎育休の取得期間</a:t>
            </a:r>
          </a:p>
        </p:txBody>
      </p:sp>
      <p:sp>
        <p:nvSpPr>
          <p:cNvPr id="11" name="テキスト ボックス 10">
            <a:extLst>
              <a:ext uri="{FF2B5EF4-FFF2-40B4-BE49-F238E27FC236}">
                <a16:creationId xmlns:a16="http://schemas.microsoft.com/office/drawing/2014/main" id="{E9133890-C3EA-AB3A-0CE9-04ED9B613FA1}"/>
              </a:ext>
            </a:extLst>
          </p:cNvPr>
          <p:cNvSpPr txBox="1"/>
          <p:nvPr/>
        </p:nvSpPr>
        <p:spPr>
          <a:xfrm>
            <a:off x="529448" y="3871418"/>
            <a:ext cx="7859844" cy="646331"/>
          </a:xfrm>
          <a:prstGeom prst="rect">
            <a:avLst/>
          </a:prstGeom>
          <a:noFill/>
        </p:spPr>
        <p:txBody>
          <a:bodyPr wrap="none" rtlCol="0">
            <a:spAutoFit/>
          </a:bodyPr>
          <a:lstStyle/>
          <a:p>
            <a:r>
              <a:rPr kumimoji="1" lang="ja-JP" altLang="en-US" sz="1200" dirty="0">
                <a:latin typeface="HGPｺﾞｼｯｸM" panose="020B0600000000000000" pitchFamily="50" charset="-128"/>
                <a:ea typeface="HGPｺﾞｼｯｸM" panose="020B0600000000000000" pitchFamily="50" charset="-128"/>
              </a:rPr>
              <a:t>・原則として、子どもが１歳になる誕生日の前日までの間で休業できます</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・２回に分けて取得できます</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・保育所に入れないなど特別な事情があるときは、子どもが１歳６カ月または２歳になるときまで休業を延長・再延長できます</a:t>
            </a:r>
            <a:endParaRPr kumimoji="1" lang="en-US" altLang="ja-JP" sz="1200" dirty="0">
              <a:latin typeface="HGPｺﾞｼｯｸM" panose="020B0600000000000000" pitchFamily="50" charset="-128"/>
              <a:ea typeface="HGPｺﾞｼｯｸM" panose="020B0600000000000000" pitchFamily="50" charset="-128"/>
            </a:endParaRPr>
          </a:p>
        </p:txBody>
      </p:sp>
      <p:sp>
        <p:nvSpPr>
          <p:cNvPr id="8" name="テキスト ボックス 7">
            <a:extLst>
              <a:ext uri="{FF2B5EF4-FFF2-40B4-BE49-F238E27FC236}">
                <a16:creationId xmlns:a16="http://schemas.microsoft.com/office/drawing/2014/main" id="{3A3897A4-1390-1CD4-2587-73FAAC5D3298}"/>
              </a:ext>
            </a:extLst>
          </p:cNvPr>
          <p:cNvSpPr txBox="1"/>
          <p:nvPr/>
        </p:nvSpPr>
        <p:spPr>
          <a:xfrm>
            <a:off x="529448" y="4663480"/>
            <a:ext cx="1210588" cy="338554"/>
          </a:xfrm>
          <a:prstGeom prst="rect">
            <a:avLst/>
          </a:prstGeom>
          <a:noFill/>
        </p:spPr>
        <p:txBody>
          <a:bodyPr wrap="none" rtlCol="0">
            <a:spAutoFit/>
          </a:bodyPr>
          <a:lstStyle/>
          <a:p>
            <a:r>
              <a:rPr kumimoji="1" lang="ja-JP" altLang="en-US" sz="1600" dirty="0">
                <a:solidFill>
                  <a:srgbClr val="ED9A45"/>
                </a:solidFill>
                <a:latin typeface="HGPｺﾞｼｯｸE" panose="020B0900000000000000" pitchFamily="50" charset="-128"/>
                <a:ea typeface="HGPｺﾞｼｯｸE" panose="020B0900000000000000" pitchFamily="50" charset="-128"/>
              </a:rPr>
              <a:t>◎申請方法</a:t>
            </a:r>
          </a:p>
        </p:txBody>
      </p:sp>
      <p:sp>
        <p:nvSpPr>
          <p:cNvPr id="9" name="テキスト ボックス 8">
            <a:extLst>
              <a:ext uri="{FF2B5EF4-FFF2-40B4-BE49-F238E27FC236}">
                <a16:creationId xmlns:a16="http://schemas.microsoft.com/office/drawing/2014/main" id="{F7E382B7-B5C8-1CF9-2F38-03FF1D461436}"/>
              </a:ext>
            </a:extLst>
          </p:cNvPr>
          <p:cNvSpPr txBox="1"/>
          <p:nvPr/>
        </p:nvSpPr>
        <p:spPr>
          <a:xfrm>
            <a:off x="529448" y="4986200"/>
            <a:ext cx="4919937" cy="1200329"/>
          </a:xfrm>
          <a:prstGeom prst="rect">
            <a:avLst/>
          </a:prstGeom>
          <a:noFill/>
        </p:spPr>
        <p:txBody>
          <a:bodyPr wrap="none" rtlCol="0">
            <a:spAutoFit/>
          </a:bodyPr>
          <a:lstStyle/>
          <a:p>
            <a:r>
              <a:rPr kumimoji="1" lang="ja-JP" altLang="en-US" sz="1200" dirty="0">
                <a:latin typeface="HGPｺﾞｼｯｸM" panose="020B0600000000000000" pitchFamily="50" charset="-128"/>
                <a:ea typeface="HGPｺﾞｼｯｸM" panose="020B0600000000000000" pitchFamily="50" charset="-128"/>
              </a:rPr>
              <a:t>・なるべく早く（遅くても休業開始日の１カ月前までに）総務に申し出てください</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・申出時には下記の書類の用意をお願いします</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　［書類一覧］</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　・「育児休業申出書」（社内の●●にてダウンロード可能です）</a:t>
            </a:r>
          </a:p>
          <a:p>
            <a:r>
              <a:rPr kumimoji="1" lang="ja-JP" altLang="en-US" sz="1200" dirty="0">
                <a:latin typeface="HGPｺﾞｼｯｸM" panose="020B0600000000000000" pitchFamily="50" charset="-128"/>
                <a:ea typeface="HGPｺﾞｼｯｸM" panose="020B0600000000000000" pitchFamily="50" charset="-128"/>
              </a:rPr>
              <a:t>　・出産日を確認できる書類（母子健康手帳のコピーなど）</a:t>
            </a:r>
          </a:p>
          <a:p>
            <a:endParaRPr kumimoji="1" lang="en-US" altLang="ja-JP" sz="1200" dirty="0">
              <a:latin typeface="HGPｺﾞｼｯｸM" panose="020B0600000000000000" pitchFamily="50" charset="-128"/>
              <a:ea typeface="HGPｺﾞｼｯｸM" panose="020B0600000000000000" pitchFamily="50" charset="-128"/>
            </a:endParaRPr>
          </a:p>
        </p:txBody>
      </p:sp>
      <p:sp>
        <p:nvSpPr>
          <p:cNvPr id="10" name="四角形: 角を丸くする 9">
            <a:extLst>
              <a:ext uri="{FF2B5EF4-FFF2-40B4-BE49-F238E27FC236}">
                <a16:creationId xmlns:a16="http://schemas.microsoft.com/office/drawing/2014/main" id="{11092A60-D3C0-1FE2-DDD2-03A4C63FC288}"/>
              </a:ext>
            </a:extLst>
          </p:cNvPr>
          <p:cNvSpPr/>
          <p:nvPr/>
        </p:nvSpPr>
        <p:spPr>
          <a:xfrm>
            <a:off x="680192" y="1230287"/>
            <a:ext cx="1234820" cy="441651"/>
          </a:xfrm>
          <a:prstGeom prst="roundRect">
            <a:avLst/>
          </a:prstGeom>
          <a:solidFill>
            <a:srgbClr val="ED9A45"/>
          </a:solidFill>
          <a:ln>
            <a:solidFill>
              <a:srgbClr val="ED9A4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ボックス 11">
            <a:extLst>
              <a:ext uri="{FF2B5EF4-FFF2-40B4-BE49-F238E27FC236}">
                <a16:creationId xmlns:a16="http://schemas.microsoft.com/office/drawing/2014/main" id="{ED1A2A46-BD15-146A-20F3-B148357CAB6E}"/>
              </a:ext>
            </a:extLst>
          </p:cNvPr>
          <p:cNvSpPr txBox="1"/>
          <p:nvPr/>
        </p:nvSpPr>
        <p:spPr>
          <a:xfrm>
            <a:off x="718851" y="1234877"/>
            <a:ext cx="1196161" cy="469359"/>
          </a:xfrm>
          <a:prstGeom prst="rect">
            <a:avLst/>
          </a:prstGeom>
          <a:noFill/>
        </p:spPr>
        <p:txBody>
          <a:bodyPr wrap="none" rtlCol="0">
            <a:spAutoFit/>
          </a:bodyPr>
          <a:lstStyle/>
          <a:p>
            <a:pPr algn="ctr"/>
            <a:r>
              <a:rPr kumimoji="1" lang="ja-JP" altLang="en-US" sz="1050" b="1" dirty="0">
                <a:solidFill>
                  <a:schemeClr val="bg1"/>
                </a:solidFill>
                <a:latin typeface="Calibri" panose="020F0502020204030204" pitchFamily="34" charset="0"/>
                <a:ea typeface="+mj-ea"/>
                <a:cs typeface="Calibri" panose="020F0502020204030204" pitchFamily="34" charset="0"/>
              </a:rPr>
              <a:t>子どもが生まれた</a:t>
            </a:r>
            <a:endParaRPr kumimoji="1" lang="en-US" altLang="ja-JP" sz="1050" b="1" dirty="0">
              <a:solidFill>
                <a:schemeClr val="bg1"/>
              </a:solidFill>
              <a:latin typeface="Calibri" panose="020F0502020204030204" pitchFamily="34" charset="0"/>
              <a:ea typeface="+mj-ea"/>
              <a:cs typeface="Calibri" panose="020F0502020204030204" pitchFamily="34" charset="0"/>
            </a:endParaRPr>
          </a:p>
          <a:p>
            <a:pPr algn="ctr"/>
            <a:r>
              <a:rPr kumimoji="1" lang="ja-JP" altLang="en-US" b="1" dirty="0">
                <a:solidFill>
                  <a:schemeClr val="bg1"/>
                </a:solidFill>
                <a:latin typeface="Calibri" panose="020F0502020204030204" pitchFamily="34" charset="0"/>
                <a:ea typeface="+mj-ea"/>
                <a:cs typeface="Calibri" panose="020F0502020204030204" pitchFamily="34" charset="0"/>
              </a:rPr>
              <a:t>従業員</a:t>
            </a:r>
          </a:p>
        </p:txBody>
      </p:sp>
    </p:spTree>
    <p:extLst>
      <p:ext uri="{BB962C8B-B14F-4D97-AF65-F5344CB8AC3E}">
        <p14:creationId xmlns:p14="http://schemas.microsoft.com/office/powerpoint/2010/main" val="1917665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57"/>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FA21C7BB-9CD8-62BA-7371-FEC83CF774C1}"/>
              </a:ext>
            </a:extLst>
          </p:cNvPr>
          <p:cNvSpPr txBox="1"/>
          <p:nvPr/>
        </p:nvSpPr>
        <p:spPr>
          <a:xfrm>
            <a:off x="2335372" y="306173"/>
            <a:ext cx="917239" cy="400110"/>
          </a:xfrm>
          <a:prstGeom prst="rect">
            <a:avLst/>
          </a:prstGeom>
          <a:noFill/>
        </p:spPr>
        <p:txBody>
          <a:bodyPr wrap="none" rtlCol="0">
            <a:spAutoFit/>
          </a:bodyPr>
          <a:lstStyle/>
          <a:p>
            <a:r>
              <a:rPr kumimoji="1" lang="en-US" altLang="ja-JP" sz="2000" dirty="0">
                <a:latin typeface="Calibri" panose="020F0502020204030204" pitchFamily="34" charset="0"/>
                <a:cs typeface="Calibri" panose="020F0502020204030204" pitchFamily="34" charset="0"/>
              </a:rPr>
              <a:t>FILE 14</a:t>
            </a:r>
            <a:endParaRPr kumimoji="1" lang="ja-JP" altLang="en-US" sz="2000" dirty="0">
              <a:latin typeface="Calibri" panose="020F0502020204030204" pitchFamily="34" charset="0"/>
              <a:cs typeface="Calibri" panose="020F0502020204030204" pitchFamily="34" charset="0"/>
            </a:endParaRPr>
          </a:p>
        </p:txBody>
      </p:sp>
      <p:sp>
        <p:nvSpPr>
          <p:cNvPr id="3" name="テキスト ボックス 2">
            <a:extLst>
              <a:ext uri="{FF2B5EF4-FFF2-40B4-BE49-F238E27FC236}">
                <a16:creationId xmlns:a16="http://schemas.microsoft.com/office/drawing/2014/main" id="{10DAA066-A374-A11B-062E-08D4871F1D02}"/>
              </a:ext>
            </a:extLst>
          </p:cNvPr>
          <p:cNvSpPr txBox="1"/>
          <p:nvPr/>
        </p:nvSpPr>
        <p:spPr>
          <a:xfrm>
            <a:off x="2174225" y="1140261"/>
            <a:ext cx="6343403" cy="646331"/>
          </a:xfrm>
          <a:prstGeom prst="rect">
            <a:avLst/>
          </a:prstGeom>
          <a:noFill/>
        </p:spPr>
        <p:txBody>
          <a:bodyPr wrap="none" rtlCol="0">
            <a:spAutoFit/>
          </a:bodyPr>
          <a:lstStyle/>
          <a:p>
            <a:pPr algn="ctr"/>
            <a:r>
              <a:rPr kumimoji="1" lang="ja-JP" altLang="en-US" sz="3600" dirty="0">
                <a:latin typeface="HGPｺﾞｼｯｸE" panose="020B0900000000000000" pitchFamily="50" charset="-128"/>
                <a:ea typeface="HGPｺﾞｼｯｸE" panose="020B0900000000000000" pitchFamily="50" charset="-128"/>
              </a:rPr>
              <a:t>育休の申出を受けたときの対応</a:t>
            </a:r>
          </a:p>
        </p:txBody>
      </p:sp>
      <p:sp>
        <p:nvSpPr>
          <p:cNvPr id="4" name="テキスト ボックス 3">
            <a:extLst>
              <a:ext uri="{FF2B5EF4-FFF2-40B4-BE49-F238E27FC236}">
                <a16:creationId xmlns:a16="http://schemas.microsoft.com/office/drawing/2014/main" id="{2C543B6C-D375-931B-3B9B-6977A32BA00E}"/>
              </a:ext>
            </a:extLst>
          </p:cNvPr>
          <p:cNvSpPr txBox="1"/>
          <p:nvPr/>
        </p:nvSpPr>
        <p:spPr>
          <a:xfrm>
            <a:off x="3172073" y="1867523"/>
            <a:ext cx="4347665" cy="646331"/>
          </a:xfrm>
          <a:prstGeom prst="rect">
            <a:avLst/>
          </a:prstGeom>
          <a:noFill/>
        </p:spPr>
        <p:txBody>
          <a:bodyPr wrap="none" rtlCol="0">
            <a:spAutoFit/>
          </a:bodyPr>
          <a:lstStyle/>
          <a:p>
            <a:pPr algn="ctr"/>
            <a:r>
              <a:rPr kumimoji="1" lang="ja-JP" altLang="en-US" sz="1800" u="sng" dirty="0">
                <a:uFill>
                  <a:solidFill>
                    <a:srgbClr val="FFFF00"/>
                  </a:solidFill>
                </a:uFill>
                <a:latin typeface="HGPｺﾞｼｯｸE" panose="020B0900000000000000" pitchFamily="50" charset="-128"/>
                <a:ea typeface="HGPｺﾞｼｯｸE" panose="020B0900000000000000" pitchFamily="50" charset="-128"/>
              </a:rPr>
              <a:t>部下から育休取得について相談を受けたら</a:t>
            </a:r>
            <a:endParaRPr kumimoji="1" lang="en-US" altLang="ja-JP" sz="1800" u="sng" dirty="0">
              <a:uFill>
                <a:solidFill>
                  <a:srgbClr val="FFFF00"/>
                </a:solidFill>
              </a:uFill>
              <a:latin typeface="HGPｺﾞｼｯｸE" panose="020B0900000000000000" pitchFamily="50" charset="-128"/>
              <a:ea typeface="HGPｺﾞｼｯｸE" panose="020B0900000000000000" pitchFamily="50" charset="-128"/>
            </a:endParaRPr>
          </a:p>
          <a:p>
            <a:pPr algn="ctr"/>
            <a:r>
              <a:rPr kumimoji="1" lang="ja-JP" altLang="en-US" sz="1800" u="sng" dirty="0">
                <a:uFill>
                  <a:solidFill>
                    <a:srgbClr val="FFFF00"/>
                  </a:solidFill>
                </a:uFill>
                <a:latin typeface="HGPｺﾞｼｯｸE" panose="020B0900000000000000" pitchFamily="50" charset="-128"/>
                <a:ea typeface="HGPｺﾞｼｯｸE" panose="020B0900000000000000" pitchFamily="50" charset="-128"/>
              </a:rPr>
              <a:t>総務へ一報お願いします</a:t>
            </a:r>
            <a:endParaRPr kumimoji="1" lang="en-US" altLang="ja-JP" sz="1800" u="sng" dirty="0">
              <a:uFill>
                <a:solidFill>
                  <a:srgbClr val="FFFF00"/>
                </a:solidFill>
              </a:uFill>
              <a:latin typeface="HGPｺﾞｼｯｸE" panose="020B0900000000000000" pitchFamily="50" charset="-128"/>
              <a:ea typeface="HGPｺﾞｼｯｸE" panose="020B0900000000000000" pitchFamily="50" charset="-128"/>
            </a:endParaRPr>
          </a:p>
        </p:txBody>
      </p:sp>
      <p:sp>
        <p:nvSpPr>
          <p:cNvPr id="5" name="テキスト ボックス 4">
            <a:extLst>
              <a:ext uri="{FF2B5EF4-FFF2-40B4-BE49-F238E27FC236}">
                <a16:creationId xmlns:a16="http://schemas.microsoft.com/office/drawing/2014/main" id="{D99612A1-4021-9C61-3BA5-32A27266A003}"/>
              </a:ext>
            </a:extLst>
          </p:cNvPr>
          <p:cNvSpPr txBox="1"/>
          <p:nvPr/>
        </p:nvSpPr>
        <p:spPr>
          <a:xfrm>
            <a:off x="529448" y="2702062"/>
            <a:ext cx="1821332" cy="338554"/>
          </a:xfrm>
          <a:prstGeom prst="rect">
            <a:avLst/>
          </a:prstGeom>
          <a:noFill/>
        </p:spPr>
        <p:txBody>
          <a:bodyPr wrap="none" rtlCol="0">
            <a:spAutoFit/>
          </a:bodyPr>
          <a:lstStyle/>
          <a:p>
            <a:r>
              <a:rPr kumimoji="1" lang="ja-JP" altLang="en-US" sz="1600" dirty="0">
                <a:solidFill>
                  <a:srgbClr val="ED9A45"/>
                </a:solidFill>
                <a:latin typeface="HGPｺﾞｼｯｸE" panose="020B0900000000000000" pitchFamily="50" charset="-128"/>
                <a:ea typeface="HGPｺﾞｼｯｸE" panose="020B0900000000000000" pitchFamily="50" charset="-128"/>
              </a:rPr>
              <a:t>◎育休の取得要件</a:t>
            </a:r>
          </a:p>
        </p:txBody>
      </p:sp>
      <p:sp>
        <p:nvSpPr>
          <p:cNvPr id="6" name="テキスト ボックス 5">
            <a:extLst>
              <a:ext uri="{FF2B5EF4-FFF2-40B4-BE49-F238E27FC236}">
                <a16:creationId xmlns:a16="http://schemas.microsoft.com/office/drawing/2014/main" id="{4B951807-4CEB-7533-65C6-6E89874D422E}"/>
              </a:ext>
            </a:extLst>
          </p:cNvPr>
          <p:cNvSpPr txBox="1"/>
          <p:nvPr/>
        </p:nvSpPr>
        <p:spPr>
          <a:xfrm>
            <a:off x="529448" y="3004547"/>
            <a:ext cx="9632917" cy="830997"/>
          </a:xfrm>
          <a:prstGeom prst="rect">
            <a:avLst/>
          </a:prstGeom>
          <a:noFill/>
        </p:spPr>
        <p:txBody>
          <a:bodyPr wrap="square" rtlCol="0">
            <a:spAutoFit/>
          </a:bodyPr>
          <a:lstStyle/>
          <a:p>
            <a:r>
              <a:rPr kumimoji="1" lang="ja-JP" altLang="en-US" sz="1200" dirty="0">
                <a:latin typeface="HGPｺﾞｼｯｸM" panose="020B0600000000000000" pitchFamily="50" charset="-128"/>
                <a:ea typeface="HGPｺﾞｼｯｸM" panose="020B0600000000000000" pitchFamily="50" charset="-128"/>
              </a:rPr>
              <a:t>・育休は育児・介護休業法で認められた権利です</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・当社では労使協定の締結により、申出日から１年以内に契約が終了する従業員、１週間の所定労働日数が２日以下の従業員には取得権利がありませ</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　ん</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・部下から育休の取得について相談を受けたら、</a:t>
            </a:r>
            <a:r>
              <a:rPr kumimoji="1" lang="ja-JP" altLang="en-US" sz="1200" dirty="0">
                <a:solidFill>
                  <a:srgbClr val="FF0000"/>
                </a:solidFill>
                <a:latin typeface="HGPｺﾞｼｯｸM" panose="020B0600000000000000" pitchFamily="50" charset="-128"/>
                <a:ea typeface="HGPｺﾞｼｯｸM" panose="020B0600000000000000" pitchFamily="50" charset="-128"/>
              </a:rPr>
              <a:t>その従業員が育休を取得できるのか、総務へ確認</a:t>
            </a:r>
            <a:r>
              <a:rPr kumimoji="1" lang="ja-JP" altLang="en-US" sz="1200" dirty="0">
                <a:latin typeface="HGPｺﾞｼｯｸM" panose="020B0600000000000000" pitchFamily="50" charset="-128"/>
                <a:ea typeface="HGPｺﾞｼｯｸM" panose="020B0600000000000000" pitchFamily="50" charset="-128"/>
              </a:rPr>
              <a:t>してください</a:t>
            </a:r>
            <a:endParaRPr kumimoji="1" lang="en-US" altLang="ja-JP" sz="1200" dirty="0">
              <a:latin typeface="HGPｺﾞｼｯｸM" panose="020B0600000000000000" pitchFamily="50" charset="-128"/>
              <a:ea typeface="HGPｺﾞｼｯｸM" panose="020B0600000000000000" pitchFamily="50" charset="-128"/>
            </a:endParaRPr>
          </a:p>
        </p:txBody>
      </p:sp>
      <p:sp>
        <p:nvSpPr>
          <p:cNvPr id="7" name="テキスト ボックス 6">
            <a:extLst>
              <a:ext uri="{FF2B5EF4-FFF2-40B4-BE49-F238E27FC236}">
                <a16:creationId xmlns:a16="http://schemas.microsoft.com/office/drawing/2014/main" id="{886D24DD-A4D6-0BA3-9D5D-D8CD3F1958C8}"/>
              </a:ext>
            </a:extLst>
          </p:cNvPr>
          <p:cNvSpPr txBox="1"/>
          <p:nvPr/>
        </p:nvSpPr>
        <p:spPr>
          <a:xfrm>
            <a:off x="529448" y="4097954"/>
            <a:ext cx="1821332" cy="338554"/>
          </a:xfrm>
          <a:prstGeom prst="rect">
            <a:avLst/>
          </a:prstGeom>
          <a:noFill/>
        </p:spPr>
        <p:txBody>
          <a:bodyPr wrap="none" rtlCol="0">
            <a:spAutoFit/>
          </a:bodyPr>
          <a:lstStyle/>
          <a:p>
            <a:r>
              <a:rPr kumimoji="1" lang="ja-JP" altLang="en-US" sz="1600" dirty="0">
                <a:solidFill>
                  <a:srgbClr val="ED9A45"/>
                </a:solidFill>
                <a:latin typeface="HGPｺﾞｼｯｸE" panose="020B0900000000000000" pitchFamily="50" charset="-128"/>
                <a:ea typeface="HGPｺﾞｼｯｸE" panose="020B0900000000000000" pitchFamily="50" charset="-128"/>
              </a:rPr>
              <a:t>◎育休の取得期間</a:t>
            </a:r>
          </a:p>
        </p:txBody>
      </p:sp>
      <p:sp>
        <p:nvSpPr>
          <p:cNvPr id="11" name="テキスト ボックス 10">
            <a:extLst>
              <a:ext uri="{FF2B5EF4-FFF2-40B4-BE49-F238E27FC236}">
                <a16:creationId xmlns:a16="http://schemas.microsoft.com/office/drawing/2014/main" id="{E9133890-C3EA-AB3A-0CE9-04ED9B613FA1}"/>
              </a:ext>
            </a:extLst>
          </p:cNvPr>
          <p:cNvSpPr txBox="1"/>
          <p:nvPr/>
        </p:nvSpPr>
        <p:spPr>
          <a:xfrm>
            <a:off x="529448" y="4421994"/>
            <a:ext cx="7859844" cy="461665"/>
          </a:xfrm>
          <a:prstGeom prst="rect">
            <a:avLst/>
          </a:prstGeom>
          <a:noFill/>
        </p:spPr>
        <p:txBody>
          <a:bodyPr wrap="none" rtlCol="0">
            <a:spAutoFit/>
          </a:bodyPr>
          <a:lstStyle/>
          <a:p>
            <a:r>
              <a:rPr kumimoji="1" lang="ja-JP" altLang="en-US" sz="1200" dirty="0">
                <a:latin typeface="HGPｺﾞｼｯｸM" panose="020B0600000000000000" pitchFamily="50" charset="-128"/>
                <a:ea typeface="HGPｺﾞｼｯｸM" panose="020B0600000000000000" pitchFamily="50" charset="-128"/>
              </a:rPr>
              <a:t>・原則として、子どもが１歳になる誕生日の前日まで休業できます</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・保育所に入れないなど特別な事情があるときは、子どもが１歳６カ月または２歳になるときまで休業を延長・再延長できます</a:t>
            </a:r>
            <a:endParaRPr kumimoji="1" lang="en-US" altLang="ja-JP" sz="1200" dirty="0">
              <a:latin typeface="HGPｺﾞｼｯｸM" panose="020B0600000000000000" pitchFamily="50" charset="-128"/>
              <a:ea typeface="HGPｺﾞｼｯｸM" panose="020B0600000000000000" pitchFamily="50" charset="-128"/>
            </a:endParaRPr>
          </a:p>
        </p:txBody>
      </p:sp>
      <p:sp>
        <p:nvSpPr>
          <p:cNvPr id="12" name="テキスト ボックス 11">
            <a:extLst>
              <a:ext uri="{FF2B5EF4-FFF2-40B4-BE49-F238E27FC236}">
                <a16:creationId xmlns:a16="http://schemas.microsoft.com/office/drawing/2014/main" id="{4AF31B81-A585-63D3-5254-0E1EDFA98A03}"/>
              </a:ext>
            </a:extLst>
          </p:cNvPr>
          <p:cNvSpPr txBox="1"/>
          <p:nvPr/>
        </p:nvSpPr>
        <p:spPr>
          <a:xfrm>
            <a:off x="692891" y="1351461"/>
            <a:ext cx="723275" cy="307777"/>
          </a:xfrm>
          <a:prstGeom prst="rect">
            <a:avLst/>
          </a:prstGeom>
          <a:noFill/>
        </p:spPr>
        <p:txBody>
          <a:bodyPr wrap="none" rtlCol="0">
            <a:spAutoFit/>
          </a:bodyPr>
          <a:lstStyle/>
          <a:p>
            <a:r>
              <a:rPr kumimoji="1" lang="ja-JP" altLang="en-US" b="1" dirty="0">
                <a:solidFill>
                  <a:schemeClr val="bg1"/>
                </a:solidFill>
                <a:latin typeface="Calibri" panose="020F0502020204030204" pitchFamily="34" charset="0"/>
                <a:ea typeface="+mj-ea"/>
                <a:cs typeface="Calibri" panose="020F0502020204030204" pitchFamily="34" charset="0"/>
              </a:rPr>
              <a:t>管理職</a:t>
            </a:r>
          </a:p>
        </p:txBody>
      </p:sp>
      <p:sp>
        <p:nvSpPr>
          <p:cNvPr id="10" name="四角形: 角を丸くする 9">
            <a:extLst>
              <a:ext uri="{FF2B5EF4-FFF2-40B4-BE49-F238E27FC236}">
                <a16:creationId xmlns:a16="http://schemas.microsoft.com/office/drawing/2014/main" id="{C6195714-554A-C627-27A5-FEA1CE7978D8}"/>
              </a:ext>
            </a:extLst>
          </p:cNvPr>
          <p:cNvSpPr/>
          <p:nvPr/>
        </p:nvSpPr>
        <p:spPr>
          <a:xfrm>
            <a:off x="692891" y="1376860"/>
            <a:ext cx="723275" cy="282377"/>
          </a:xfrm>
          <a:prstGeom prst="roundRect">
            <a:avLst/>
          </a:prstGeom>
          <a:solidFill>
            <a:srgbClr val="ED9A45"/>
          </a:solidFill>
          <a:ln>
            <a:solidFill>
              <a:srgbClr val="ED9A4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4" name="テキスト ボックス 13">
            <a:extLst>
              <a:ext uri="{FF2B5EF4-FFF2-40B4-BE49-F238E27FC236}">
                <a16:creationId xmlns:a16="http://schemas.microsoft.com/office/drawing/2014/main" id="{7436E640-9181-A11E-AA9F-934A20F3BED6}"/>
              </a:ext>
            </a:extLst>
          </p:cNvPr>
          <p:cNvSpPr txBox="1"/>
          <p:nvPr/>
        </p:nvSpPr>
        <p:spPr>
          <a:xfrm>
            <a:off x="680191" y="1376861"/>
            <a:ext cx="723275" cy="307777"/>
          </a:xfrm>
          <a:prstGeom prst="rect">
            <a:avLst/>
          </a:prstGeom>
          <a:noFill/>
        </p:spPr>
        <p:txBody>
          <a:bodyPr wrap="none" rtlCol="0">
            <a:spAutoFit/>
          </a:bodyPr>
          <a:lstStyle/>
          <a:p>
            <a:r>
              <a:rPr kumimoji="1" lang="ja-JP" altLang="en-US" b="1" dirty="0">
                <a:solidFill>
                  <a:schemeClr val="bg1"/>
                </a:solidFill>
                <a:latin typeface="Calibri" panose="020F0502020204030204" pitchFamily="34" charset="0"/>
                <a:ea typeface="+mj-ea"/>
                <a:cs typeface="Calibri" panose="020F0502020204030204" pitchFamily="34" charset="0"/>
              </a:rPr>
              <a:t>管理職</a:t>
            </a:r>
          </a:p>
        </p:txBody>
      </p:sp>
    </p:spTree>
    <p:extLst>
      <p:ext uri="{BB962C8B-B14F-4D97-AF65-F5344CB8AC3E}">
        <p14:creationId xmlns:p14="http://schemas.microsoft.com/office/powerpoint/2010/main" val="26792692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57"/>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FA21C7BB-9CD8-62BA-7371-FEC83CF774C1}"/>
              </a:ext>
            </a:extLst>
          </p:cNvPr>
          <p:cNvSpPr txBox="1"/>
          <p:nvPr/>
        </p:nvSpPr>
        <p:spPr>
          <a:xfrm>
            <a:off x="2335372" y="306173"/>
            <a:ext cx="917239" cy="400110"/>
          </a:xfrm>
          <a:prstGeom prst="rect">
            <a:avLst/>
          </a:prstGeom>
          <a:noFill/>
        </p:spPr>
        <p:txBody>
          <a:bodyPr wrap="none" rtlCol="0">
            <a:spAutoFit/>
          </a:bodyPr>
          <a:lstStyle/>
          <a:p>
            <a:r>
              <a:rPr kumimoji="1" lang="en-US" altLang="ja-JP" sz="2000" dirty="0">
                <a:latin typeface="Calibri" panose="020F0502020204030204" pitchFamily="34" charset="0"/>
                <a:cs typeface="Calibri" panose="020F0502020204030204" pitchFamily="34" charset="0"/>
              </a:rPr>
              <a:t>FILE 15</a:t>
            </a:r>
            <a:endParaRPr kumimoji="1" lang="ja-JP" altLang="en-US" sz="2000" dirty="0">
              <a:latin typeface="Calibri" panose="020F0502020204030204" pitchFamily="34" charset="0"/>
              <a:cs typeface="Calibri" panose="020F0502020204030204" pitchFamily="34" charset="0"/>
            </a:endParaRPr>
          </a:p>
        </p:txBody>
      </p:sp>
      <p:sp>
        <p:nvSpPr>
          <p:cNvPr id="3" name="テキスト ボックス 2">
            <a:extLst>
              <a:ext uri="{FF2B5EF4-FFF2-40B4-BE49-F238E27FC236}">
                <a16:creationId xmlns:a16="http://schemas.microsoft.com/office/drawing/2014/main" id="{10DAA066-A374-A11B-062E-08D4871F1D02}"/>
              </a:ext>
            </a:extLst>
          </p:cNvPr>
          <p:cNvSpPr txBox="1"/>
          <p:nvPr/>
        </p:nvSpPr>
        <p:spPr>
          <a:xfrm>
            <a:off x="3019007" y="1140261"/>
            <a:ext cx="4653838" cy="646331"/>
          </a:xfrm>
          <a:prstGeom prst="rect">
            <a:avLst/>
          </a:prstGeom>
          <a:noFill/>
        </p:spPr>
        <p:txBody>
          <a:bodyPr wrap="none" rtlCol="0">
            <a:spAutoFit/>
          </a:bodyPr>
          <a:lstStyle/>
          <a:p>
            <a:pPr algn="ctr"/>
            <a:r>
              <a:rPr kumimoji="1" lang="ja-JP" altLang="en-US" sz="3600" dirty="0">
                <a:latin typeface="HGPｺﾞｼｯｸE" panose="020B0900000000000000" pitchFamily="50" charset="-128"/>
                <a:ea typeface="HGPｺﾞｼｯｸE" panose="020B0900000000000000" pitchFamily="50" charset="-128"/>
              </a:rPr>
              <a:t>男性向け育休について</a:t>
            </a:r>
          </a:p>
        </p:txBody>
      </p:sp>
      <p:sp>
        <p:nvSpPr>
          <p:cNvPr id="4" name="テキスト ボックス 3">
            <a:extLst>
              <a:ext uri="{FF2B5EF4-FFF2-40B4-BE49-F238E27FC236}">
                <a16:creationId xmlns:a16="http://schemas.microsoft.com/office/drawing/2014/main" id="{2C543B6C-D375-931B-3B9B-6977A32BA00E}"/>
              </a:ext>
            </a:extLst>
          </p:cNvPr>
          <p:cNvSpPr txBox="1"/>
          <p:nvPr/>
        </p:nvSpPr>
        <p:spPr>
          <a:xfrm>
            <a:off x="4167539" y="1870503"/>
            <a:ext cx="2356734" cy="646331"/>
          </a:xfrm>
          <a:prstGeom prst="rect">
            <a:avLst/>
          </a:prstGeom>
          <a:noFill/>
        </p:spPr>
        <p:txBody>
          <a:bodyPr wrap="none" rtlCol="0">
            <a:spAutoFit/>
          </a:bodyPr>
          <a:lstStyle/>
          <a:p>
            <a:pPr algn="ctr"/>
            <a:r>
              <a:rPr kumimoji="1" lang="ja-JP" altLang="en-US" sz="1800" u="sng" dirty="0">
                <a:uFill>
                  <a:solidFill>
                    <a:srgbClr val="FFFF00"/>
                  </a:solidFill>
                </a:uFill>
                <a:latin typeface="HGPｺﾞｼｯｸE" panose="020B0900000000000000" pitchFamily="50" charset="-128"/>
                <a:ea typeface="HGPｺﾞｼｯｸE" panose="020B0900000000000000" pitchFamily="50" charset="-128"/>
              </a:rPr>
              <a:t>男性は計４回に分けて</a:t>
            </a:r>
            <a:endParaRPr kumimoji="1" lang="en-US" altLang="ja-JP" sz="1800" u="sng" dirty="0">
              <a:uFill>
                <a:solidFill>
                  <a:srgbClr val="FFFF00"/>
                </a:solidFill>
              </a:uFill>
              <a:latin typeface="HGPｺﾞｼｯｸE" panose="020B0900000000000000" pitchFamily="50" charset="-128"/>
              <a:ea typeface="HGPｺﾞｼｯｸE" panose="020B0900000000000000" pitchFamily="50" charset="-128"/>
            </a:endParaRPr>
          </a:p>
          <a:p>
            <a:pPr algn="ctr"/>
            <a:r>
              <a:rPr kumimoji="1" lang="ja-JP" altLang="en-US" sz="1800" u="sng" dirty="0">
                <a:uFill>
                  <a:solidFill>
                    <a:srgbClr val="FFFF00"/>
                  </a:solidFill>
                </a:uFill>
                <a:latin typeface="HGPｺﾞｼｯｸE" panose="020B0900000000000000" pitchFamily="50" charset="-128"/>
                <a:ea typeface="HGPｺﾞｼｯｸE" panose="020B0900000000000000" pitchFamily="50" charset="-128"/>
              </a:rPr>
              <a:t>育休を取得できます</a:t>
            </a:r>
            <a:endParaRPr kumimoji="1" lang="en-US" altLang="ja-JP" sz="1800" u="sng" dirty="0">
              <a:uFill>
                <a:solidFill>
                  <a:srgbClr val="FFFF00"/>
                </a:solidFill>
              </a:uFill>
              <a:latin typeface="HGPｺﾞｼｯｸE" panose="020B0900000000000000" pitchFamily="50" charset="-128"/>
              <a:ea typeface="HGPｺﾞｼｯｸE" panose="020B0900000000000000" pitchFamily="50" charset="-128"/>
            </a:endParaRPr>
          </a:p>
        </p:txBody>
      </p:sp>
      <p:sp>
        <p:nvSpPr>
          <p:cNvPr id="5" name="テキスト ボックス 4">
            <a:extLst>
              <a:ext uri="{FF2B5EF4-FFF2-40B4-BE49-F238E27FC236}">
                <a16:creationId xmlns:a16="http://schemas.microsoft.com/office/drawing/2014/main" id="{D99612A1-4021-9C61-3BA5-32A27266A003}"/>
              </a:ext>
            </a:extLst>
          </p:cNvPr>
          <p:cNvSpPr txBox="1"/>
          <p:nvPr/>
        </p:nvSpPr>
        <p:spPr>
          <a:xfrm>
            <a:off x="529448" y="2702062"/>
            <a:ext cx="2432076" cy="338554"/>
          </a:xfrm>
          <a:prstGeom prst="rect">
            <a:avLst/>
          </a:prstGeom>
          <a:noFill/>
        </p:spPr>
        <p:txBody>
          <a:bodyPr wrap="none" rtlCol="0">
            <a:spAutoFit/>
          </a:bodyPr>
          <a:lstStyle/>
          <a:p>
            <a:r>
              <a:rPr kumimoji="1" lang="ja-JP" altLang="en-US" sz="1600" dirty="0">
                <a:solidFill>
                  <a:srgbClr val="ED9A45"/>
                </a:solidFill>
                <a:latin typeface="HGPｺﾞｼｯｸE" panose="020B0900000000000000" pitchFamily="50" charset="-128"/>
                <a:ea typeface="HGPｺﾞｼｯｸE" panose="020B0900000000000000" pitchFamily="50" charset="-128"/>
              </a:rPr>
              <a:t>◎男性の育休取得の促進</a:t>
            </a:r>
          </a:p>
        </p:txBody>
      </p:sp>
      <p:sp>
        <p:nvSpPr>
          <p:cNvPr id="6" name="テキスト ボックス 5">
            <a:extLst>
              <a:ext uri="{FF2B5EF4-FFF2-40B4-BE49-F238E27FC236}">
                <a16:creationId xmlns:a16="http://schemas.microsoft.com/office/drawing/2014/main" id="{4B951807-4CEB-7533-65C6-6E89874D422E}"/>
              </a:ext>
            </a:extLst>
          </p:cNvPr>
          <p:cNvSpPr txBox="1"/>
          <p:nvPr/>
        </p:nvSpPr>
        <p:spPr>
          <a:xfrm>
            <a:off x="529448" y="3004547"/>
            <a:ext cx="5439310" cy="461665"/>
          </a:xfrm>
          <a:prstGeom prst="rect">
            <a:avLst/>
          </a:prstGeom>
          <a:noFill/>
        </p:spPr>
        <p:txBody>
          <a:bodyPr wrap="none" rtlCol="0">
            <a:spAutoFit/>
          </a:bodyPr>
          <a:lstStyle/>
          <a:p>
            <a:r>
              <a:rPr kumimoji="1" lang="ja-JP" altLang="en-US" sz="1200" dirty="0">
                <a:latin typeface="HGPｺﾞｼｯｸM" panose="020B0600000000000000" pitchFamily="50" charset="-128"/>
                <a:ea typeface="HGPｺﾞｼｯｸM" panose="020B0600000000000000" pitchFamily="50" charset="-128"/>
              </a:rPr>
              <a:t>・男性の積極的な育児参加が唱えられ、育児・介護休業法の改正も行われています</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a:t>
            </a:r>
            <a:r>
              <a:rPr kumimoji="1" lang="ja-JP" altLang="en-US" sz="1200" dirty="0">
                <a:solidFill>
                  <a:srgbClr val="FF0000"/>
                </a:solidFill>
                <a:latin typeface="HGPｺﾞｼｯｸM" panose="020B0600000000000000" pitchFamily="50" charset="-128"/>
                <a:ea typeface="HGPｺﾞｼｯｸM" panose="020B0600000000000000" pitchFamily="50" charset="-128"/>
              </a:rPr>
              <a:t>当社では男性が育休を取得しやすい環境を整備</a:t>
            </a:r>
            <a:r>
              <a:rPr kumimoji="1" lang="ja-JP" altLang="en-US" sz="1200" dirty="0">
                <a:latin typeface="HGPｺﾞｼｯｸM" panose="020B0600000000000000" pitchFamily="50" charset="-128"/>
                <a:ea typeface="HGPｺﾞｼｯｸM" panose="020B0600000000000000" pitchFamily="50" charset="-128"/>
              </a:rPr>
              <a:t>します</a:t>
            </a:r>
            <a:endParaRPr kumimoji="1" lang="en-US" altLang="ja-JP" sz="1200" dirty="0">
              <a:latin typeface="HGPｺﾞｼｯｸM" panose="020B0600000000000000" pitchFamily="50" charset="-128"/>
              <a:ea typeface="HGPｺﾞｼｯｸM" panose="020B0600000000000000" pitchFamily="50" charset="-128"/>
            </a:endParaRPr>
          </a:p>
        </p:txBody>
      </p:sp>
      <p:sp>
        <p:nvSpPr>
          <p:cNvPr id="7" name="テキスト ボックス 6">
            <a:extLst>
              <a:ext uri="{FF2B5EF4-FFF2-40B4-BE49-F238E27FC236}">
                <a16:creationId xmlns:a16="http://schemas.microsoft.com/office/drawing/2014/main" id="{886D24DD-A4D6-0BA3-9D5D-D8CD3F1958C8}"/>
              </a:ext>
            </a:extLst>
          </p:cNvPr>
          <p:cNvSpPr txBox="1"/>
          <p:nvPr/>
        </p:nvSpPr>
        <p:spPr>
          <a:xfrm>
            <a:off x="529448" y="3613685"/>
            <a:ext cx="3262432" cy="338554"/>
          </a:xfrm>
          <a:prstGeom prst="rect">
            <a:avLst/>
          </a:prstGeom>
          <a:noFill/>
        </p:spPr>
        <p:txBody>
          <a:bodyPr wrap="none" rtlCol="0">
            <a:spAutoFit/>
          </a:bodyPr>
          <a:lstStyle/>
          <a:p>
            <a:r>
              <a:rPr kumimoji="1" lang="ja-JP" altLang="en-US" sz="1600" dirty="0">
                <a:solidFill>
                  <a:srgbClr val="ED9A45"/>
                </a:solidFill>
                <a:latin typeface="HGPｺﾞｼｯｸE" panose="020B0900000000000000" pitchFamily="50" charset="-128"/>
                <a:ea typeface="HGPｺﾞｼｯｸE" panose="020B0900000000000000" pitchFamily="50" charset="-128"/>
              </a:rPr>
              <a:t>◎産後パパ育休（出生時育児休業）</a:t>
            </a:r>
          </a:p>
        </p:txBody>
      </p:sp>
      <p:sp>
        <p:nvSpPr>
          <p:cNvPr id="11" name="テキスト ボックス 10">
            <a:extLst>
              <a:ext uri="{FF2B5EF4-FFF2-40B4-BE49-F238E27FC236}">
                <a16:creationId xmlns:a16="http://schemas.microsoft.com/office/drawing/2014/main" id="{E9133890-C3EA-AB3A-0CE9-04ED9B613FA1}"/>
              </a:ext>
            </a:extLst>
          </p:cNvPr>
          <p:cNvSpPr txBox="1"/>
          <p:nvPr/>
        </p:nvSpPr>
        <p:spPr>
          <a:xfrm>
            <a:off x="529448" y="3920494"/>
            <a:ext cx="9632917" cy="1754326"/>
          </a:xfrm>
          <a:prstGeom prst="rect">
            <a:avLst/>
          </a:prstGeom>
          <a:noFill/>
        </p:spPr>
        <p:txBody>
          <a:bodyPr wrap="square" rtlCol="0">
            <a:spAutoFit/>
          </a:bodyPr>
          <a:lstStyle/>
          <a:p>
            <a:r>
              <a:rPr kumimoji="1" lang="ja-JP" altLang="en-US" sz="1200" dirty="0">
                <a:latin typeface="HGPｺﾞｼｯｸM" panose="020B0600000000000000" pitchFamily="50" charset="-128"/>
                <a:ea typeface="HGPｺﾞｼｯｸM" panose="020B0600000000000000" pitchFamily="50" charset="-128"/>
              </a:rPr>
              <a:t>・</a:t>
            </a:r>
            <a:r>
              <a:rPr kumimoji="1" lang="en-US" altLang="ja-JP" sz="1200" dirty="0">
                <a:latin typeface="HGPｺﾞｼｯｸM" panose="020B0600000000000000" pitchFamily="50" charset="-128"/>
                <a:ea typeface="HGPｺﾞｼｯｸM" panose="020B0600000000000000" pitchFamily="50" charset="-128"/>
              </a:rPr>
              <a:t>2022</a:t>
            </a:r>
            <a:r>
              <a:rPr kumimoji="1" lang="ja-JP" altLang="en-US" sz="1200" dirty="0">
                <a:latin typeface="HGPｺﾞｼｯｸM" panose="020B0600000000000000" pitchFamily="50" charset="-128"/>
                <a:ea typeface="HGPｺﾞｼｯｸM" panose="020B0600000000000000" pitchFamily="50" charset="-128"/>
              </a:rPr>
              <a:t>年</a:t>
            </a:r>
            <a:r>
              <a:rPr kumimoji="1" lang="en-US" altLang="ja-JP" sz="1200" dirty="0">
                <a:latin typeface="HGPｺﾞｼｯｸM" panose="020B0600000000000000" pitchFamily="50" charset="-128"/>
                <a:ea typeface="HGPｺﾞｼｯｸM" panose="020B0600000000000000" pitchFamily="50" charset="-128"/>
              </a:rPr>
              <a:t>10</a:t>
            </a:r>
            <a:r>
              <a:rPr kumimoji="1" lang="ja-JP" altLang="en-US" sz="1200" dirty="0">
                <a:latin typeface="HGPｺﾞｼｯｸM" panose="020B0600000000000000" pitchFamily="50" charset="-128"/>
                <a:ea typeface="HGPｺﾞｼｯｸM" panose="020B0600000000000000" pitchFamily="50" charset="-128"/>
              </a:rPr>
              <a:t>月１日から施行された制度です</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・子どもが生まれてから８週間以内に上限を４週間として取れる育児休業です</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・２回に分けて取得できます</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・労使協定を締結しているため、事前に手続きをすれば休業中の就業も可能です</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・申出の期限は配偶者の出産予定日の２週間前までです</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　［書類一覧］</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　・「出生時育児休業申出書」 （社内の●●にてダウンロード可能です）</a:t>
            </a:r>
          </a:p>
          <a:p>
            <a:r>
              <a:rPr kumimoji="1" lang="ja-JP" altLang="en-US" sz="1200" dirty="0">
                <a:latin typeface="HGPｺﾞｼｯｸM" panose="020B0600000000000000" pitchFamily="50" charset="-128"/>
                <a:ea typeface="HGPｺﾞｼｯｸM" panose="020B0600000000000000" pitchFamily="50" charset="-128"/>
              </a:rPr>
              <a:t>　・出産予定日を確認できる書類（母子健康手帳のコピーなど）</a:t>
            </a:r>
            <a:endParaRPr kumimoji="1" lang="en-US" altLang="ja-JP" sz="1200" dirty="0">
              <a:latin typeface="HGPｺﾞｼｯｸM" panose="020B0600000000000000" pitchFamily="50" charset="-128"/>
              <a:ea typeface="HGPｺﾞｼｯｸM" panose="020B0600000000000000" pitchFamily="50" charset="-128"/>
            </a:endParaRPr>
          </a:p>
          <a:p>
            <a:pPr algn="r"/>
            <a:r>
              <a:rPr kumimoji="1" lang="en-US" altLang="ja-JP" sz="1200" dirty="0">
                <a:latin typeface="HGPｺﾞｼｯｸM" panose="020B0600000000000000" pitchFamily="50" charset="-128"/>
                <a:ea typeface="HGPｺﾞｼｯｸM" panose="020B0600000000000000" pitchFamily="50" charset="-128"/>
              </a:rPr>
              <a:t>※</a:t>
            </a:r>
            <a:r>
              <a:rPr kumimoji="1" lang="ja-JP" altLang="en-US" sz="1200" dirty="0">
                <a:latin typeface="HGPｺﾞｼｯｸM" panose="020B0600000000000000" pitchFamily="50" charset="-128"/>
                <a:ea typeface="HGPｺﾞｼｯｸM" panose="020B0600000000000000" pitchFamily="50" charset="-128"/>
              </a:rPr>
              <a:t>女性従業員も養子縁組などの場合は取得できる</a:t>
            </a:r>
            <a:endParaRPr kumimoji="1" lang="en-US" altLang="ja-JP" sz="1200" dirty="0">
              <a:latin typeface="HGPｺﾞｼｯｸM" panose="020B0600000000000000" pitchFamily="50" charset="-128"/>
              <a:ea typeface="HGPｺﾞｼｯｸM" panose="020B0600000000000000" pitchFamily="50" charset="-128"/>
            </a:endParaRPr>
          </a:p>
        </p:txBody>
      </p:sp>
      <p:sp>
        <p:nvSpPr>
          <p:cNvPr id="8" name="テキスト ボックス 7">
            <a:extLst>
              <a:ext uri="{FF2B5EF4-FFF2-40B4-BE49-F238E27FC236}">
                <a16:creationId xmlns:a16="http://schemas.microsoft.com/office/drawing/2014/main" id="{E57E9311-512D-7E13-F4B9-B1A6FD09F0C8}"/>
              </a:ext>
            </a:extLst>
          </p:cNvPr>
          <p:cNvSpPr txBox="1"/>
          <p:nvPr/>
        </p:nvSpPr>
        <p:spPr>
          <a:xfrm>
            <a:off x="529448" y="5703220"/>
            <a:ext cx="2231701" cy="338554"/>
          </a:xfrm>
          <a:prstGeom prst="rect">
            <a:avLst/>
          </a:prstGeom>
          <a:noFill/>
        </p:spPr>
        <p:txBody>
          <a:bodyPr wrap="none" rtlCol="0">
            <a:spAutoFit/>
          </a:bodyPr>
          <a:lstStyle/>
          <a:p>
            <a:r>
              <a:rPr kumimoji="1" lang="ja-JP" altLang="en-US" sz="1600" dirty="0">
                <a:solidFill>
                  <a:srgbClr val="ED9A45"/>
                </a:solidFill>
                <a:latin typeface="HGPｺﾞｼｯｸE" panose="020B0900000000000000" pitchFamily="50" charset="-128"/>
                <a:ea typeface="HGPｺﾞｼｯｸE" panose="020B0900000000000000" pitchFamily="50" charset="-128"/>
              </a:rPr>
              <a:t>◎育児休業の分割取得</a:t>
            </a:r>
          </a:p>
        </p:txBody>
      </p:sp>
      <p:sp>
        <p:nvSpPr>
          <p:cNvPr id="9" name="テキスト ボックス 8">
            <a:extLst>
              <a:ext uri="{FF2B5EF4-FFF2-40B4-BE49-F238E27FC236}">
                <a16:creationId xmlns:a16="http://schemas.microsoft.com/office/drawing/2014/main" id="{3E1E1ED3-F9B7-AD47-17DD-37B575F0C43F}"/>
              </a:ext>
            </a:extLst>
          </p:cNvPr>
          <p:cNvSpPr txBox="1"/>
          <p:nvPr/>
        </p:nvSpPr>
        <p:spPr>
          <a:xfrm>
            <a:off x="529448" y="5981629"/>
            <a:ext cx="4095993" cy="461665"/>
          </a:xfrm>
          <a:prstGeom prst="rect">
            <a:avLst/>
          </a:prstGeom>
          <a:noFill/>
        </p:spPr>
        <p:txBody>
          <a:bodyPr wrap="none" rtlCol="0">
            <a:spAutoFit/>
          </a:bodyPr>
          <a:lstStyle/>
          <a:p>
            <a:r>
              <a:rPr kumimoji="1" lang="ja-JP" altLang="en-US" sz="1200" dirty="0">
                <a:latin typeface="HGPｺﾞｼｯｸM" panose="020B0600000000000000" pitchFamily="50" charset="-128"/>
                <a:ea typeface="HGPｺﾞｼｯｸM" panose="020B0600000000000000" pitchFamily="50" charset="-128"/>
              </a:rPr>
              <a:t>・子どもが１歳になるまで育児休業を２回に分けて取得できます</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・分割取得を希望する場合、総務と働き方を検討しましょう</a:t>
            </a:r>
            <a:endParaRPr kumimoji="1" lang="en-US" altLang="ja-JP" sz="1200" dirty="0">
              <a:latin typeface="HGPｺﾞｼｯｸM" panose="020B0600000000000000" pitchFamily="50" charset="-128"/>
              <a:ea typeface="HGPｺﾞｼｯｸM" panose="020B0600000000000000" pitchFamily="50" charset="-128"/>
            </a:endParaRPr>
          </a:p>
        </p:txBody>
      </p:sp>
      <p:sp>
        <p:nvSpPr>
          <p:cNvPr id="10" name="四角形: 角を丸くする 9">
            <a:extLst>
              <a:ext uri="{FF2B5EF4-FFF2-40B4-BE49-F238E27FC236}">
                <a16:creationId xmlns:a16="http://schemas.microsoft.com/office/drawing/2014/main" id="{B1E49A9D-6DD3-0DF4-5E45-7426EAAB80DB}"/>
              </a:ext>
            </a:extLst>
          </p:cNvPr>
          <p:cNvSpPr/>
          <p:nvPr/>
        </p:nvSpPr>
        <p:spPr>
          <a:xfrm>
            <a:off x="680192" y="1234877"/>
            <a:ext cx="1234820" cy="437061"/>
          </a:xfrm>
          <a:prstGeom prst="roundRect">
            <a:avLst/>
          </a:prstGeom>
          <a:solidFill>
            <a:srgbClr val="ED9A45"/>
          </a:solidFill>
          <a:ln>
            <a:solidFill>
              <a:srgbClr val="ED9A4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ボックス 11">
            <a:extLst>
              <a:ext uri="{FF2B5EF4-FFF2-40B4-BE49-F238E27FC236}">
                <a16:creationId xmlns:a16="http://schemas.microsoft.com/office/drawing/2014/main" id="{17801E6F-B57A-EBD1-65A2-3919206D9FBB}"/>
              </a:ext>
            </a:extLst>
          </p:cNvPr>
          <p:cNvSpPr txBox="1"/>
          <p:nvPr/>
        </p:nvSpPr>
        <p:spPr>
          <a:xfrm>
            <a:off x="718851" y="1234877"/>
            <a:ext cx="1196161" cy="469359"/>
          </a:xfrm>
          <a:prstGeom prst="rect">
            <a:avLst/>
          </a:prstGeom>
          <a:noFill/>
        </p:spPr>
        <p:txBody>
          <a:bodyPr wrap="none" rtlCol="0">
            <a:spAutoFit/>
          </a:bodyPr>
          <a:lstStyle/>
          <a:p>
            <a:pPr algn="ctr"/>
            <a:r>
              <a:rPr kumimoji="1" lang="ja-JP" altLang="en-US" sz="1050" b="1" dirty="0">
                <a:solidFill>
                  <a:schemeClr val="bg1"/>
                </a:solidFill>
                <a:latin typeface="Calibri" panose="020F0502020204030204" pitchFamily="34" charset="0"/>
                <a:ea typeface="+mj-ea"/>
                <a:cs typeface="Calibri" panose="020F0502020204030204" pitchFamily="34" charset="0"/>
              </a:rPr>
              <a:t>子どもが生まれた</a:t>
            </a:r>
            <a:endParaRPr kumimoji="1" lang="en-US" altLang="ja-JP" sz="1050" b="1" dirty="0">
              <a:solidFill>
                <a:schemeClr val="bg1"/>
              </a:solidFill>
              <a:latin typeface="Calibri" panose="020F0502020204030204" pitchFamily="34" charset="0"/>
              <a:ea typeface="+mj-ea"/>
              <a:cs typeface="Calibri" panose="020F0502020204030204" pitchFamily="34" charset="0"/>
            </a:endParaRPr>
          </a:p>
          <a:p>
            <a:pPr algn="ctr"/>
            <a:r>
              <a:rPr kumimoji="1" lang="ja-JP" altLang="en-US" b="1" dirty="0">
                <a:solidFill>
                  <a:schemeClr val="bg1"/>
                </a:solidFill>
                <a:latin typeface="Calibri" panose="020F0502020204030204" pitchFamily="34" charset="0"/>
                <a:ea typeface="+mj-ea"/>
                <a:cs typeface="Calibri" panose="020F0502020204030204" pitchFamily="34" charset="0"/>
              </a:rPr>
              <a:t>従業員</a:t>
            </a:r>
          </a:p>
        </p:txBody>
      </p:sp>
    </p:spTree>
    <p:extLst>
      <p:ext uri="{BB962C8B-B14F-4D97-AF65-F5344CB8AC3E}">
        <p14:creationId xmlns:p14="http://schemas.microsoft.com/office/powerpoint/2010/main" val="421900241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57"/>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FA21C7BB-9CD8-62BA-7371-FEC83CF774C1}"/>
              </a:ext>
            </a:extLst>
          </p:cNvPr>
          <p:cNvSpPr txBox="1"/>
          <p:nvPr/>
        </p:nvSpPr>
        <p:spPr>
          <a:xfrm>
            <a:off x="2335372" y="306173"/>
            <a:ext cx="917239" cy="400110"/>
          </a:xfrm>
          <a:prstGeom prst="rect">
            <a:avLst/>
          </a:prstGeom>
          <a:noFill/>
        </p:spPr>
        <p:txBody>
          <a:bodyPr wrap="none" rtlCol="0">
            <a:spAutoFit/>
          </a:bodyPr>
          <a:lstStyle/>
          <a:p>
            <a:r>
              <a:rPr kumimoji="1" lang="en-US" altLang="ja-JP" sz="2000" dirty="0">
                <a:latin typeface="Calibri" panose="020F0502020204030204" pitchFamily="34" charset="0"/>
                <a:cs typeface="Calibri" panose="020F0502020204030204" pitchFamily="34" charset="0"/>
              </a:rPr>
              <a:t>FILE 16</a:t>
            </a:r>
            <a:endParaRPr kumimoji="1" lang="ja-JP" altLang="en-US" sz="2000" dirty="0">
              <a:latin typeface="Calibri" panose="020F0502020204030204" pitchFamily="34" charset="0"/>
              <a:cs typeface="Calibri" panose="020F0502020204030204" pitchFamily="34" charset="0"/>
            </a:endParaRPr>
          </a:p>
        </p:txBody>
      </p:sp>
      <p:sp>
        <p:nvSpPr>
          <p:cNvPr id="3" name="テキスト ボックス 2">
            <a:extLst>
              <a:ext uri="{FF2B5EF4-FFF2-40B4-BE49-F238E27FC236}">
                <a16:creationId xmlns:a16="http://schemas.microsoft.com/office/drawing/2014/main" id="{10DAA066-A374-A11B-062E-08D4871F1D02}"/>
              </a:ext>
            </a:extLst>
          </p:cNvPr>
          <p:cNvSpPr txBox="1"/>
          <p:nvPr/>
        </p:nvSpPr>
        <p:spPr>
          <a:xfrm>
            <a:off x="2306474" y="1140261"/>
            <a:ext cx="6078908" cy="646331"/>
          </a:xfrm>
          <a:prstGeom prst="rect">
            <a:avLst/>
          </a:prstGeom>
          <a:noFill/>
        </p:spPr>
        <p:txBody>
          <a:bodyPr wrap="none" rtlCol="0">
            <a:spAutoFit/>
          </a:bodyPr>
          <a:lstStyle/>
          <a:p>
            <a:pPr algn="ctr"/>
            <a:r>
              <a:rPr kumimoji="1" lang="ja-JP" altLang="en-US" sz="3600" dirty="0">
                <a:latin typeface="HGPｺﾞｼｯｸE" panose="020B0900000000000000" pitchFamily="50" charset="-128"/>
                <a:ea typeface="HGPｺﾞｼｯｸE" panose="020B0900000000000000" pitchFamily="50" charset="-128"/>
              </a:rPr>
              <a:t>パパ・ママ育休プラスについて</a:t>
            </a:r>
          </a:p>
        </p:txBody>
      </p:sp>
      <p:sp>
        <p:nvSpPr>
          <p:cNvPr id="4" name="テキスト ボックス 3">
            <a:extLst>
              <a:ext uri="{FF2B5EF4-FFF2-40B4-BE49-F238E27FC236}">
                <a16:creationId xmlns:a16="http://schemas.microsoft.com/office/drawing/2014/main" id="{2C543B6C-D375-931B-3B9B-6977A32BA00E}"/>
              </a:ext>
            </a:extLst>
          </p:cNvPr>
          <p:cNvSpPr txBox="1"/>
          <p:nvPr/>
        </p:nvSpPr>
        <p:spPr>
          <a:xfrm>
            <a:off x="3309932" y="1836522"/>
            <a:ext cx="4071949" cy="646331"/>
          </a:xfrm>
          <a:prstGeom prst="rect">
            <a:avLst/>
          </a:prstGeom>
          <a:noFill/>
        </p:spPr>
        <p:txBody>
          <a:bodyPr wrap="none" rtlCol="0">
            <a:spAutoFit/>
          </a:bodyPr>
          <a:lstStyle/>
          <a:p>
            <a:pPr algn="ctr"/>
            <a:r>
              <a:rPr kumimoji="1" lang="ja-JP" altLang="en-US" sz="1800" u="sng" dirty="0">
                <a:uFill>
                  <a:solidFill>
                    <a:srgbClr val="FFFF00"/>
                  </a:solidFill>
                </a:uFill>
                <a:latin typeface="HGPｺﾞｼｯｸE" panose="020B0900000000000000" pitchFamily="50" charset="-128"/>
                <a:ea typeface="HGPｺﾞｼｯｸE" panose="020B0900000000000000" pitchFamily="50" charset="-128"/>
              </a:rPr>
              <a:t>母親・父親ともに育休を取得すると</a:t>
            </a:r>
            <a:endParaRPr kumimoji="1" lang="en-US" altLang="ja-JP" sz="1800" u="sng" dirty="0">
              <a:uFill>
                <a:solidFill>
                  <a:srgbClr val="FFFF00"/>
                </a:solidFill>
              </a:uFill>
              <a:latin typeface="HGPｺﾞｼｯｸE" panose="020B0900000000000000" pitchFamily="50" charset="-128"/>
              <a:ea typeface="HGPｺﾞｼｯｸE" panose="020B0900000000000000" pitchFamily="50" charset="-128"/>
            </a:endParaRPr>
          </a:p>
          <a:p>
            <a:pPr algn="ctr"/>
            <a:r>
              <a:rPr kumimoji="1" lang="ja-JP" altLang="en-US" sz="1800" u="sng" dirty="0">
                <a:uFill>
                  <a:solidFill>
                    <a:srgbClr val="FFFF00"/>
                  </a:solidFill>
                </a:uFill>
                <a:latin typeface="HGPｺﾞｼｯｸE" panose="020B0900000000000000" pitchFamily="50" charset="-128"/>
                <a:ea typeface="HGPｺﾞｼｯｸE" panose="020B0900000000000000" pitchFamily="50" charset="-128"/>
              </a:rPr>
              <a:t>休業可能期間が１歳２カ月まで延びます</a:t>
            </a:r>
            <a:endParaRPr kumimoji="1" lang="en-US" altLang="ja-JP" sz="1800" u="sng" dirty="0">
              <a:uFill>
                <a:solidFill>
                  <a:srgbClr val="FFFF00"/>
                </a:solidFill>
              </a:uFill>
              <a:latin typeface="HGPｺﾞｼｯｸE" panose="020B0900000000000000" pitchFamily="50" charset="-128"/>
              <a:ea typeface="HGPｺﾞｼｯｸE" panose="020B0900000000000000" pitchFamily="50" charset="-128"/>
            </a:endParaRPr>
          </a:p>
        </p:txBody>
      </p:sp>
      <p:sp>
        <p:nvSpPr>
          <p:cNvPr id="5" name="テキスト ボックス 4">
            <a:extLst>
              <a:ext uri="{FF2B5EF4-FFF2-40B4-BE49-F238E27FC236}">
                <a16:creationId xmlns:a16="http://schemas.microsoft.com/office/drawing/2014/main" id="{D99612A1-4021-9C61-3BA5-32A27266A003}"/>
              </a:ext>
            </a:extLst>
          </p:cNvPr>
          <p:cNvSpPr txBox="1"/>
          <p:nvPr/>
        </p:nvSpPr>
        <p:spPr>
          <a:xfrm>
            <a:off x="529448" y="2702062"/>
            <a:ext cx="1410964" cy="338554"/>
          </a:xfrm>
          <a:prstGeom prst="rect">
            <a:avLst/>
          </a:prstGeom>
          <a:noFill/>
        </p:spPr>
        <p:txBody>
          <a:bodyPr wrap="none" rtlCol="0">
            <a:spAutoFit/>
          </a:bodyPr>
          <a:lstStyle/>
          <a:p>
            <a:r>
              <a:rPr kumimoji="1" lang="ja-JP" altLang="en-US" sz="1600" dirty="0">
                <a:solidFill>
                  <a:srgbClr val="ED9A45"/>
                </a:solidFill>
                <a:latin typeface="HGPｺﾞｼｯｸE" panose="020B0900000000000000" pitchFamily="50" charset="-128"/>
                <a:ea typeface="HGPｺﾞｼｯｸE" panose="020B0900000000000000" pitchFamily="50" charset="-128"/>
              </a:rPr>
              <a:t>◎制度の概要</a:t>
            </a:r>
          </a:p>
        </p:txBody>
      </p:sp>
      <p:sp>
        <p:nvSpPr>
          <p:cNvPr id="6" name="テキスト ボックス 5">
            <a:extLst>
              <a:ext uri="{FF2B5EF4-FFF2-40B4-BE49-F238E27FC236}">
                <a16:creationId xmlns:a16="http://schemas.microsoft.com/office/drawing/2014/main" id="{4B951807-4CEB-7533-65C6-6E89874D422E}"/>
              </a:ext>
            </a:extLst>
          </p:cNvPr>
          <p:cNvSpPr txBox="1"/>
          <p:nvPr/>
        </p:nvSpPr>
        <p:spPr>
          <a:xfrm>
            <a:off x="529448" y="3004547"/>
            <a:ext cx="6139822" cy="461665"/>
          </a:xfrm>
          <a:prstGeom prst="rect">
            <a:avLst/>
          </a:prstGeom>
          <a:noFill/>
        </p:spPr>
        <p:txBody>
          <a:bodyPr wrap="none" rtlCol="0">
            <a:spAutoFit/>
          </a:bodyPr>
          <a:lstStyle/>
          <a:p>
            <a:r>
              <a:rPr kumimoji="1" lang="ja-JP" altLang="en-US" sz="1200" dirty="0">
                <a:latin typeface="HGPｺﾞｼｯｸM" panose="020B0600000000000000" pitchFamily="50" charset="-128"/>
                <a:ea typeface="HGPｺﾞｼｯｸM" panose="020B0600000000000000" pitchFamily="50" charset="-128"/>
              </a:rPr>
              <a:t>・パパとママの両方が育休を取得することで</a:t>
            </a:r>
            <a:r>
              <a:rPr kumimoji="1" lang="ja-JP" altLang="en-US" sz="1200" dirty="0">
                <a:solidFill>
                  <a:srgbClr val="FF0000"/>
                </a:solidFill>
                <a:latin typeface="HGPｺﾞｼｯｸM" panose="020B0600000000000000" pitchFamily="50" charset="-128"/>
                <a:ea typeface="HGPｺﾞｼｯｸM" panose="020B0600000000000000" pitchFamily="50" charset="-128"/>
              </a:rPr>
              <a:t>育児休業の取得可能期間が１歳２カ月まで延びます</a:t>
            </a:r>
            <a:endParaRPr kumimoji="1" lang="en-US" altLang="ja-JP" sz="1200" dirty="0">
              <a:solidFill>
                <a:srgbClr val="FF0000"/>
              </a:solidFill>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・利用できる期間は延びますが、おのおのの休業可能期間は１年間です</a:t>
            </a:r>
            <a:endParaRPr kumimoji="1" lang="en-US" altLang="ja-JP" sz="1200" dirty="0">
              <a:latin typeface="HGPｺﾞｼｯｸM" panose="020B0600000000000000" pitchFamily="50" charset="-128"/>
              <a:ea typeface="HGPｺﾞｼｯｸM" panose="020B0600000000000000" pitchFamily="50" charset="-128"/>
            </a:endParaRPr>
          </a:p>
        </p:txBody>
      </p:sp>
      <p:sp>
        <p:nvSpPr>
          <p:cNvPr id="7" name="テキスト ボックス 6">
            <a:extLst>
              <a:ext uri="{FF2B5EF4-FFF2-40B4-BE49-F238E27FC236}">
                <a16:creationId xmlns:a16="http://schemas.microsoft.com/office/drawing/2014/main" id="{886D24DD-A4D6-0BA3-9D5D-D8CD3F1958C8}"/>
              </a:ext>
            </a:extLst>
          </p:cNvPr>
          <p:cNvSpPr txBox="1"/>
          <p:nvPr/>
        </p:nvSpPr>
        <p:spPr>
          <a:xfrm>
            <a:off x="529448" y="3544475"/>
            <a:ext cx="1808508" cy="338554"/>
          </a:xfrm>
          <a:prstGeom prst="rect">
            <a:avLst/>
          </a:prstGeom>
          <a:noFill/>
        </p:spPr>
        <p:txBody>
          <a:bodyPr wrap="none" rtlCol="0">
            <a:spAutoFit/>
          </a:bodyPr>
          <a:lstStyle/>
          <a:p>
            <a:r>
              <a:rPr kumimoji="1" lang="ja-JP" altLang="en-US" sz="1600" dirty="0">
                <a:solidFill>
                  <a:srgbClr val="ED9A45"/>
                </a:solidFill>
                <a:latin typeface="HGPｺﾞｼｯｸE" panose="020B0900000000000000" pitchFamily="50" charset="-128"/>
                <a:ea typeface="HGPｺﾞｼｯｸE" panose="020B0900000000000000" pitchFamily="50" charset="-128"/>
              </a:rPr>
              <a:t>◎制度の使い方例</a:t>
            </a:r>
          </a:p>
        </p:txBody>
      </p:sp>
      <p:sp>
        <p:nvSpPr>
          <p:cNvPr id="11" name="テキスト ボックス 10">
            <a:extLst>
              <a:ext uri="{FF2B5EF4-FFF2-40B4-BE49-F238E27FC236}">
                <a16:creationId xmlns:a16="http://schemas.microsoft.com/office/drawing/2014/main" id="{E9133890-C3EA-AB3A-0CE9-04ED9B613FA1}"/>
              </a:ext>
            </a:extLst>
          </p:cNvPr>
          <p:cNvSpPr txBox="1"/>
          <p:nvPr/>
        </p:nvSpPr>
        <p:spPr>
          <a:xfrm>
            <a:off x="529449" y="3862630"/>
            <a:ext cx="4816458" cy="276999"/>
          </a:xfrm>
          <a:prstGeom prst="rect">
            <a:avLst/>
          </a:prstGeom>
          <a:noFill/>
        </p:spPr>
        <p:txBody>
          <a:bodyPr wrap="square" rtlCol="0">
            <a:spAutoFit/>
          </a:bodyPr>
          <a:lstStyle/>
          <a:p>
            <a:r>
              <a:rPr kumimoji="1" lang="ja-JP" altLang="en-US" sz="1200" dirty="0">
                <a:latin typeface="HGPｺﾞｼｯｸM" panose="020B0600000000000000" pitchFamily="50" charset="-128"/>
                <a:ea typeface="HGPｺﾞｼｯｸM" panose="020B0600000000000000" pitchFamily="50" charset="-128"/>
              </a:rPr>
              <a:t>・［例１］母親の復職に合わせて父親が育児休業を取得する</a:t>
            </a:r>
            <a:endParaRPr kumimoji="1" lang="en-US" altLang="ja-JP" sz="1200" dirty="0">
              <a:latin typeface="HGPｺﾞｼｯｸM" panose="020B0600000000000000" pitchFamily="50" charset="-128"/>
              <a:ea typeface="HGPｺﾞｼｯｸM" panose="020B0600000000000000" pitchFamily="50" charset="-128"/>
            </a:endParaRPr>
          </a:p>
        </p:txBody>
      </p:sp>
      <p:sp>
        <p:nvSpPr>
          <p:cNvPr id="10" name="四角形: 角を丸くする 9">
            <a:extLst>
              <a:ext uri="{FF2B5EF4-FFF2-40B4-BE49-F238E27FC236}">
                <a16:creationId xmlns:a16="http://schemas.microsoft.com/office/drawing/2014/main" id="{A2880C7C-8631-8D49-6F86-63E05504393F}"/>
              </a:ext>
            </a:extLst>
          </p:cNvPr>
          <p:cNvSpPr/>
          <p:nvPr/>
        </p:nvSpPr>
        <p:spPr>
          <a:xfrm>
            <a:off x="715321" y="1363252"/>
            <a:ext cx="876300" cy="264460"/>
          </a:xfrm>
          <a:prstGeom prst="roundRect">
            <a:avLst/>
          </a:prstGeom>
          <a:solidFill>
            <a:srgbClr val="ED9A45"/>
          </a:solidFill>
          <a:ln>
            <a:solidFill>
              <a:srgbClr val="ED9A4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2" name="テキスト ボックス 11">
            <a:extLst>
              <a:ext uri="{FF2B5EF4-FFF2-40B4-BE49-F238E27FC236}">
                <a16:creationId xmlns:a16="http://schemas.microsoft.com/office/drawing/2014/main" id="{5C6CF1C7-C5E5-8A11-5B41-144B56C0271D}"/>
              </a:ext>
            </a:extLst>
          </p:cNvPr>
          <p:cNvSpPr txBox="1"/>
          <p:nvPr/>
        </p:nvSpPr>
        <p:spPr>
          <a:xfrm>
            <a:off x="692891" y="1351461"/>
            <a:ext cx="902811" cy="307777"/>
          </a:xfrm>
          <a:prstGeom prst="rect">
            <a:avLst/>
          </a:prstGeom>
          <a:noFill/>
        </p:spPr>
        <p:txBody>
          <a:bodyPr wrap="none" rtlCol="0">
            <a:spAutoFit/>
          </a:bodyPr>
          <a:lstStyle/>
          <a:p>
            <a:r>
              <a:rPr kumimoji="1" lang="ja-JP" altLang="en-US" b="1" dirty="0">
                <a:solidFill>
                  <a:schemeClr val="bg1"/>
                </a:solidFill>
                <a:latin typeface="Calibri" panose="020F0502020204030204" pitchFamily="34" charset="0"/>
                <a:ea typeface="+mj-ea"/>
                <a:cs typeface="Calibri" panose="020F0502020204030204" pitchFamily="34" charset="0"/>
              </a:rPr>
              <a:t>全従業員</a:t>
            </a:r>
          </a:p>
        </p:txBody>
      </p:sp>
      <p:sp>
        <p:nvSpPr>
          <p:cNvPr id="8" name="テキスト ボックス 7">
            <a:extLst>
              <a:ext uri="{FF2B5EF4-FFF2-40B4-BE49-F238E27FC236}">
                <a16:creationId xmlns:a16="http://schemas.microsoft.com/office/drawing/2014/main" id="{FFE596BE-9767-1A9B-799C-3ACA1A8B0AA4}"/>
              </a:ext>
            </a:extLst>
          </p:cNvPr>
          <p:cNvSpPr txBox="1"/>
          <p:nvPr/>
        </p:nvSpPr>
        <p:spPr>
          <a:xfrm>
            <a:off x="5345906" y="3863269"/>
            <a:ext cx="4816458" cy="276999"/>
          </a:xfrm>
          <a:prstGeom prst="rect">
            <a:avLst/>
          </a:prstGeom>
          <a:noFill/>
        </p:spPr>
        <p:txBody>
          <a:bodyPr wrap="square" rtlCol="0">
            <a:spAutoFit/>
          </a:bodyPr>
          <a:lstStyle/>
          <a:p>
            <a:r>
              <a:rPr kumimoji="1" lang="ja-JP" altLang="en-US" sz="1200" dirty="0">
                <a:latin typeface="HGPｺﾞｼｯｸM" panose="020B0600000000000000" pitchFamily="50" charset="-128"/>
                <a:ea typeface="HGPｺﾞｼｯｸM" panose="020B0600000000000000" pitchFamily="50" charset="-128"/>
              </a:rPr>
              <a:t>・［例２］父親が分割して育児休業を取得する</a:t>
            </a:r>
            <a:endParaRPr kumimoji="1" lang="en-US" altLang="ja-JP" sz="1200" dirty="0">
              <a:latin typeface="HGPｺﾞｼｯｸM" panose="020B0600000000000000" pitchFamily="50" charset="-128"/>
              <a:ea typeface="HGPｺﾞｼｯｸM" panose="020B0600000000000000" pitchFamily="50" charset="-128"/>
            </a:endParaRPr>
          </a:p>
        </p:txBody>
      </p:sp>
      <p:pic>
        <p:nvPicPr>
          <p:cNvPr id="13" name="図 12">
            <a:extLst>
              <a:ext uri="{FF2B5EF4-FFF2-40B4-BE49-F238E27FC236}">
                <a16:creationId xmlns:a16="http://schemas.microsoft.com/office/drawing/2014/main" id="{CB91755F-7331-2DD6-F137-6634FA270922}"/>
              </a:ext>
            </a:extLst>
          </p:cNvPr>
          <p:cNvPicPr>
            <a:picLocks noChangeAspect="1"/>
          </p:cNvPicPr>
          <p:nvPr/>
        </p:nvPicPr>
        <p:blipFill>
          <a:blip r:embed="rId4"/>
          <a:stretch>
            <a:fillRect/>
          </a:stretch>
        </p:blipFill>
        <p:spPr>
          <a:xfrm>
            <a:off x="529448" y="4206650"/>
            <a:ext cx="4486656" cy="2990088"/>
          </a:xfrm>
          <a:prstGeom prst="rect">
            <a:avLst/>
          </a:prstGeom>
        </p:spPr>
      </p:pic>
      <p:pic>
        <p:nvPicPr>
          <p:cNvPr id="15" name="図 14">
            <a:extLst>
              <a:ext uri="{FF2B5EF4-FFF2-40B4-BE49-F238E27FC236}">
                <a16:creationId xmlns:a16="http://schemas.microsoft.com/office/drawing/2014/main" id="{89E88749-9316-66A9-CFBC-B053650C7A8E}"/>
              </a:ext>
            </a:extLst>
          </p:cNvPr>
          <p:cNvPicPr>
            <a:picLocks noChangeAspect="1"/>
          </p:cNvPicPr>
          <p:nvPr/>
        </p:nvPicPr>
        <p:blipFill>
          <a:blip r:embed="rId5"/>
          <a:stretch>
            <a:fillRect/>
          </a:stretch>
        </p:blipFill>
        <p:spPr>
          <a:xfrm>
            <a:off x="5434011" y="4136393"/>
            <a:ext cx="4578096" cy="3051048"/>
          </a:xfrm>
          <a:prstGeom prst="rect">
            <a:avLst/>
          </a:prstGeom>
        </p:spPr>
      </p:pic>
    </p:spTree>
    <p:extLst>
      <p:ext uri="{BB962C8B-B14F-4D97-AF65-F5344CB8AC3E}">
        <p14:creationId xmlns:p14="http://schemas.microsoft.com/office/powerpoint/2010/main" val="323987370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57"/>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FA21C7BB-9CD8-62BA-7371-FEC83CF774C1}"/>
              </a:ext>
            </a:extLst>
          </p:cNvPr>
          <p:cNvSpPr txBox="1"/>
          <p:nvPr/>
        </p:nvSpPr>
        <p:spPr>
          <a:xfrm>
            <a:off x="2335372" y="306173"/>
            <a:ext cx="917239" cy="400110"/>
          </a:xfrm>
          <a:prstGeom prst="rect">
            <a:avLst/>
          </a:prstGeom>
          <a:noFill/>
        </p:spPr>
        <p:txBody>
          <a:bodyPr wrap="none" rtlCol="0">
            <a:spAutoFit/>
          </a:bodyPr>
          <a:lstStyle/>
          <a:p>
            <a:r>
              <a:rPr kumimoji="1" lang="en-US" altLang="ja-JP" sz="2000" dirty="0">
                <a:latin typeface="Calibri" panose="020F0502020204030204" pitchFamily="34" charset="0"/>
                <a:cs typeface="Calibri" panose="020F0502020204030204" pitchFamily="34" charset="0"/>
              </a:rPr>
              <a:t>FILE 17</a:t>
            </a:r>
            <a:endParaRPr kumimoji="1" lang="ja-JP" altLang="en-US" sz="2000" dirty="0">
              <a:latin typeface="Calibri" panose="020F0502020204030204" pitchFamily="34" charset="0"/>
              <a:cs typeface="Calibri" panose="020F0502020204030204" pitchFamily="34" charset="0"/>
            </a:endParaRPr>
          </a:p>
        </p:txBody>
      </p:sp>
      <p:sp>
        <p:nvSpPr>
          <p:cNvPr id="3" name="テキスト ボックス 2">
            <a:extLst>
              <a:ext uri="{FF2B5EF4-FFF2-40B4-BE49-F238E27FC236}">
                <a16:creationId xmlns:a16="http://schemas.microsoft.com/office/drawing/2014/main" id="{10DAA066-A374-A11B-062E-08D4871F1D02}"/>
              </a:ext>
            </a:extLst>
          </p:cNvPr>
          <p:cNvSpPr txBox="1"/>
          <p:nvPr/>
        </p:nvSpPr>
        <p:spPr>
          <a:xfrm>
            <a:off x="2140564" y="1140261"/>
            <a:ext cx="6410730" cy="646331"/>
          </a:xfrm>
          <a:prstGeom prst="rect">
            <a:avLst/>
          </a:prstGeom>
          <a:noFill/>
        </p:spPr>
        <p:txBody>
          <a:bodyPr wrap="none" rtlCol="0">
            <a:spAutoFit/>
          </a:bodyPr>
          <a:lstStyle/>
          <a:p>
            <a:pPr algn="ctr"/>
            <a:r>
              <a:rPr kumimoji="1" lang="ja-JP" altLang="en-US" sz="3600" dirty="0">
                <a:latin typeface="HGPｺﾞｼｯｸE" panose="020B0900000000000000" pitchFamily="50" charset="-128"/>
                <a:ea typeface="HGPｺﾞｼｯｸE" panose="020B0900000000000000" pitchFamily="50" charset="-128"/>
              </a:rPr>
              <a:t>育休中の給与と給付金について</a:t>
            </a:r>
          </a:p>
        </p:txBody>
      </p:sp>
      <p:sp>
        <p:nvSpPr>
          <p:cNvPr id="4" name="テキスト ボックス 3">
            <a:extLst>
              <a:ext uri="{FF2B5EF4-FFF2-40B4-BE49-F238E27FC236}">
                <a16:creationId xmlns:a16="http://schemas.microsoft.com/office/drawing/2014/main" id="{2C543B6C-D375-931B-3B9B-6977A32BA00E}"/>
              </a:ext>
            </a:extLst>
          </p:cNvPr>
          <p:cNvSpPr txBox="1"/>
          <p:nvPr/>
        </p:nvSpPr>
        <p:spPr>
          <a:xfrm>
            <a:off x="3392486" y="1872686"/>
            <a:ext cx="3906839" cy="646331"/>
          </a:xfrm>
          <a:prstGeom prst="rect">
            <a:avLst/>
          </a:prstGeom>
          <a:noFill/>
        </p:spPr>
        <p:txBody>
          <a:bodyPr wrap="none" rtlCol="0">
            <a:spAutoFit/>
          </a:bodyPr>
          <a:lstStyle/>
          <a:p>
            <a:pPr algn="ctr"/>
            <a:r>
              <a:rPr kumimoji="1" lang="ja-JP" altLang="en-US" sz="1800" u="sng" dirty="0">
                <a:uFill>
                  <a:solidFill>
                    <a:srgbClr val="FFFF00"/>
                  </a:solidFill>
                </a:uFill>
                <a:latin typeface="HGPｺﾞｼｯｸE" panose="020B0900000000000000" pitchFamily="50" charset="-128"/>
                <a:ea typeface="HGPｺﾞｼｯｸE" panose="020B0900000000000000" pitchFamily="50" charset="-128"/>
              </a:rPr>
              <a:t>育休中は給与を支給しません。</a:t>
            </a:r>
            <a:endParaRPr kumimoji="1" lang="en-US" altLang="ja-JP" sz="1800" u="sng" dirty="0">
              <a:uFill>
                <a:solidFill>
                  <a:srgbClr val="FFFF00"/>
                </a:solidFill>
              </a:uFill>
              <a:latin typeface="HGPｺﾞｼｯｸE" panose="020B0900000000000000" pitchFamily="50" charset="-128"/>
              <a:ea typeface="HGPｺﾞｼｯｸE" panose="020B0900000000000000" pitchFamily="50" charset="-128"/>
            </a:endParaRPr>
          </a:p>
          <a:p>
            <a:pPr algn="ctr"/>
            <a:r>
              <a:rPr kumimoji="1" lang="ja-JP" altLang="en-US" sz="1800" u="sng" dirty="0">
                <a:uFill>
                  <a:solidFill>
                    <a:srgbClr val="FFFF00"/>
                  </a:solidFill>
                </a:uFill>
                <a:latin typeface="HGPｺﾞｼｯｸE" panose="020B0900000000000000" pitchFamily="50" charset="-128"/>
                <a:ea typeface="HGPｺﾞｼｯｸE" panose="020B0900000000000000" pitchFamily="50" charset="-128"/>
              </a:rPr>
              <a:t>要件を満たすと給付金を受給できます</a:t>
            </a:r>
            <a:endParaRPr kumimoji="1" lang="en-US" altLang="ja-JP" sz="1800" u="sng" dirty="0">
              <a:uFill>
                <a:solidFill>
                  <a:srgbClr val="FFFF00"/>
                </a:solidFill>
              </a:uFill>
              <a:latin typeface="HGPｺﾞｼｯｸE" panose="020B0900000000000000" pitchFamily="50" charset="-128"/>
              <a:ea typeface="HGPｺﾞｼｯｸE" panose="020B0900000000000000" pitchFamily="50" charset="-128"/>
            </a:endParaRPr>
          </a:p>
        </p:txBody>
      </p:sp>
      <p:sp>
        <p:nvSpPr>
          <p:cNvPr id="5" name="テキスト ボックス 4">
            <a:extLst>
              <a:ext uri="{FF2B5EF4-FFF2-40B4-BE49-F238E27FC236}">
                <a16:creationId xmlns:a16="http://schemas.microsoft.com/office/drawing/2014/main" id="{D99612A1-4021-9C61-3BA5-32A27266A003}"/>
              </a:ext>
            </a:extLst>
          </p:cNvPr>
          <p:cNvSpPr txBox="1"/>
          <p:nvPr/>
        </p:nvSpPr>
        <p:spPr>
          <a:xfrm>
            <a:off x="529448" y="2702062"/>
            <a:ext cx="800219" cy="338554"/>
          </a:xfrm>
          <a:prstGeom prst="rect">
            <a:avLst/>
          </a:prstGeom>
          <a:noFill/>
        </p:spPr>
        <p:txBody>
          <a:bodyPr wrap="none" rtlCol="0">
            <a:spAutoFit/>
          </a:bodyPr>
          <a:lstStyle/>
          <a:p>
            <a:r>
              <a:rPr kumimoji="1" lang="ja-JP" altLang="en-US" sz="1600" dirty="0">
                <a:solidFill>
                  <a:srgbClr val="ED9A45"/>
                </a:solidFill>
                <a:latin typeface="HGPｺﾞｼｯｸE" panose="020B0900000000000000" pitchFamily="50" charset="-128"/>
                <a:ea typeface="HGPｺﾞｼｯｸE" panose="020B0900000000000000" pitchFamily="50" charset="-128"/>
              </a:rPr>
              <a:t>◎給与</a:t>
            </a:r>
          </a:p>
        </p:txBody>
      </p:sp>
      <p:sp>
        <p:nvSpPr>
          <p:cNvPr id="6" name="テキスト ボックス 5">
            <a:extLst>
              <a:ext uri="{FF2B5EF4-FFF2-40B4-BE49-F238E27FC236}">
                <a16:creationId xmlns:a16="http://schemas.microsoft.com/office/drawing/2014/main" id="{4B951807-4CEB-7533-65C6-6E89874D422E}"/>
              </a:ext>
            </a:extLst>
          </p:cNvPr>
          <p:cNvSpPr txBox="1"/>
          <p:nvPr/>
        </p:nvSpPr>
        <p:spPr>
          <a:xfrm>
            <a:off x="529448" y="3004547"/>
            <a:ext cx="2712602" cy="276999"/>
          </a:xfrm>
          <a:prstGeom prst="rect">
            <a:avLst/>
          </a:prstGeom>
          <a:noFill/>
        </p:spPr>
        <p:txBody>
          <a:bodyPr wrap="none" rtlCol="0">
            <a:spAutoFit/>
          </a:bodyPr>
          <a:lstStyle/>
          <a:p>
            <a:r>
              <a:rPr kumimoji="1" lang="ja-JP" altLang="en-US" sz="1200" dirty="0">
                <a:latin typeface="HGPｺﾞｼｯｸM" panose="020B0600000000000000" pitchFamily="50" charset="-128"/>
                <a:ea typeface="HGPｺﾞｼｯｸM" panose="020B0600000000000000" pitchFamily="50" charset="-128"/>
              </a:rPr>
              <a:t>・</a:t>
            </a:r>
            <a:r>
              <a:rPr kumimoji="1" lang="ja-JP" altLang="en-US" sz="1200" dirty="0">
                <a:solidFill>
                  <a:srgbClr val="FF0000"/>
                </a:solidFill>
                <a:latin typeface="HGPｺﾞｼｯｸM" panose="020B0600000000000000" pitchFamily="50" charset="-128"/>
                <a:ea typeface="HGPｺﾞｼｯｸM" panose="020B0600000000000000" pitchFamily="50" charset="-128"/>
              </a:rPr>
              <a:t>育休中は会社から給与は支給しません</a:t>
            </a:r>
            <a:endParaRPr kumimoji="1" lang="en-US" altLang="ja-JP" sz="1200" dirty="0">
              <a:solidFill>
                <a:srgbClr val="FF0000"/>
              </a:solidFill>
              <a:latin typeface="HGPｺﾞｼｯｸM" panose="020B0600000000000000" pitchFamily="50" charset="-128"/>
              <a:ea typeface="HGPｺﾞｼｯｸM" panose="020B0600000000000000" pitchFamily="50" charset="-128"/>
            </a:endParaRPr>
          </a:p>
        </p:txBody>
      </p:sp>
      <p:sp>
        <p:nvSpPr>
          <p:cNvPr id="7" name="テキスト ボックス 6">
            <a:extLst>
              <a:ext uri="{FF2B5EF4-FFF2-40B4-BE49-F238E27FC236}">
                <a16:creationId xmlns:a16="http://schemas.microsoft.com/office/drawing/2014/main" id="{886D24DD-A4D6-0BA3-9D5D-D8CD3F1958C8}"/>
              </a:ext>
            </a:extLst>
          </p:cNvPr>
          <p:cNvSpPr txBox="1"/>
          <p:nvPr/>
        </p:nvSpPr>
        <p:spPr>
          <a:xfrm>
            <a:off x="529448" y="3441283"/>
            <a:ext cx="1005403" cy="338554"/>
          </a:xfrm>
          <a:prstGeom prst="rect">
            <a:avLst/>
          </a:prstGeom>
          <a:noFill/>
        </p:spPr>
        <p:txBody>
          <a:bodyPr wrap="none" rtlCol="0">
            <a:spAutoFit/>
          </a:bodyPr>
          <a:lstStyle/>
          <a:p>
            <a:r>
              <a:rPr kumimoji="1" lang="ja-JP" altLang="en-US" sz="1600" dirty="0">
                <a:solidFill>
                  <a:srgbClr val="ED9A45"/>
                </a:solidFill>
                <a:latin typeface="HGPｺﾞｼｯｸE" panose="020B0900000000000000" pitchFamily="50" charset="-128"/>
                <a:ea typeface="HGPｺﾞｼｯｸE" panose="020B0900000000000000" pitchFamily="50" charset="-128"/>
              </a:rPr>
              <a:t>◎給付金</a:t>
            </a:r>
          </a:p>
        </p:txBody>
      </p:sp>
      <p:sp>
        <p:nvSpPr>
          <p:cNvPr id="11" name="テキスト ボックス 10">
            <a:extLst>
              <a:ext uri="{FF2B5EF4-FFF2-40B4-BE49-F238E27FC236}">
                <a16:creationId xmlns:a16="http://schemas.microsoft.com/office/drawing/2014/main" id="{E9133890-C3EA-AB3A-0CE9-04ED9B613FA1}"/>
              </a:ext>
            </a:extLst>
          </p:cNvPr>
          <p:cNvSpPr txBox="1"/>
          <p:nvPr/>
        </p:nvSpPr>
        <p:spPr>
          <a:xfrm>
            <a:off x="529448" y="3741365"/>
            <a:ext cx="9632917" cy="1938992"/>
          </a:xfrm>
          <a:prstGeom prst="rect">
            <a:avLst/>
          </a:prstGeom>
          <a:noFill/>
        </p:spPr>
        <p:txBody>
          <a:bodyPr wrap="square" rtlCol="0">
            <a:spAutoFit/>
          </a:bodyPr>
          <a:lstStyle/>
          <a:p>
            <a:r>
              <a:rPr kumimoji="1" lang="ja-JP" altLang="en-US" sz="1200" dirty="0">
                <a:latin typeface="HGPｺﾞｼｯｸM" panose="020B0600000000000000" pitchFamily="50" charset="-128"/>
                <a:ea typeface="HGPｺﾞｼｯｸM" panose="020B0600000000000000" pitchFamily="50" charset="-128"/>
              </a:rPr>
              <a:t>・雇用保険に加入し、一定の要件を満たしたときは「育児休業給付金」が支給されます</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・給付金の支給額は休業取得前の給与額によって決められます。支給額の計算方法は下記の通りです</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　［計算式］</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　◆休業開始日から</a:t>
            </a:r>
            <a:r>
              <a:rPr kumimoji="1" lang="en-US" altLang="ja-JP" sz="1200" dirty="0">
                <a:latin typeface="HGPｺﾞｼｯｸM" panose="020B0600000000000000" pitchFamily="50" charset="-128"/>
                <a:ea typeface="HGPｺﾞｼｯｸM" panose="020B0600000000000000" pitchFamily="50" charset="-128"/>
              </a:rPr>
              <a:t>180</a:t>
            </a:r>
            <a:r>
              <a:rPr kumimoji="1" lang="ja-JP" altLang="en-US" sz="1200" dirty="0">
                <a:latin typeface="HGPｺﾞｼｯｸM" panose="020B0600000000000000" pitchFamily="50" charset="-128"/>
                <a:ea typeface="HGPｺﾞｼｯｸM" panose="020B0600000000000000" pitchFamily="50" charset="-128"/>
              </a:rPr>
              <a:t>日目まで</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　育児休業開始時の賃金日額</a:t>
            </a:r>
            <a:r>
              <a:rPr kumimoji="1" lang="en-US" altLang="ja-JP" sz="1200" dirty="0">
                <a:latin typeface="HGPｺﾞｼｯｸM" panose="020B0600000000000000" pitchFamily="50" charset="-128"/>
                <a:ea typeface="HGPｺﾞｼｯｸM" panose="020B0600000000000000" pitchFamily="50" charset="-128"/>
              </a:rPr>
              <a:t>※×</a:t>
            </a:r>
            <a:r>
              <a:rPr kumimoji="1" lang="ja-JP" altLang="en-US" sz="1200" dirty="0">
                <a:latin typeface="HGPｺﾞｼｯｸM" panose="020B0600000000000000" pitchFamily="50" charset="-128"/>
                <a:ea typeface="HGPｺﾞｼｯｸM" panose="020B0600000000000000" pitchFamily="50" charset="-128"/>
              </a:rPr>
              <a:t>支給日数</a:t>
            </a:r>
            <a:r>
              <a:rPr kumimoji="1" lang="en-US" altLang="ja-JP" sz="1200" dirty="0">
                <a:latin typeface="HGPｺﾞｼｯｸM" panose="020B0600000000000000" pitchFamily="50" charset="-128"/>
                <a:ea typeface="HGPｺﾞｼｯｸM" panose="020B0600000000000000" pitchFamily="50" charset="-128"/>
              </a:rPr>
              <a:t>×67</a:t>
            </a:r>
            <a:r>
              <a:rPr kumimoji="1" lang="ja-JP" altLang="en-US" sz="1200" dirty="0">
                <a:latin typeface="HGPｺﾞｼｯｸM" panose="020B0600000000000000" pitchFamily="50" charset="-128"/>
                <a:ea typeface="HGPｺﾞｼｯｸM" panose="020B0600000000000000" pitchFamily="50" charset="-128"/>
              </a:rPr>
              <a:t>％</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　◆</a:t>
            </a:r>
            <a:r>
              <a:rPr kumimoji="1" lang="en-US" altLang="ja-JP" sz="1200" dirty="0">
                <a:latin typeface="HGPｺﾞｼｯｸM" panose="020B0600000000000000" pitchFamily="50" charset="-128"/>
                <a:ea typeface="HGPｺﾞｼｯｸM" panose="020B0600000000000000" pitchFamily="50" charset="-128"/>
              </a:rPr>
              <a:t>181</a:t>
            </a:r>
            <a:r>
              <a:rPr kumimoji="1" lang="ja-JP" altLang="en-US" sz="1200" dirty="0">
                <a:latin typeface="HGPｺﾞｼｯｸM" panose="020B0600000000000000" pitchFamily="50" charset="-128"/>
                <a:ea typeface="HGPｺﾞｼｯｸM" panose="020B0600000000000000" pitchFamily="50" charset="-128"/>
              </a:rPr>
              <a:t>日目以降</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　育児休業開始時の賃金日額</a:t>
            </a:r>
            <a:r>
              <a:rPr kumimoji="1" lang="en-US" altLang="ja-JP" sz="1200" dirty="0">
                <a:latin typeface="HGPｺﾞｼｯｸM" panose="020B0600000000000000" pitchFamily="50" charset="-128"/>
                <a:ea typeface="HGPｺﾞｼｯｸM" panose="020B0600000000000000" pitchFamily="50" charset="-128"/>
              </a:rPr>
              <a:t>※×</a:t>
            </a:r>
            <a:r>
              <a:rPr kumimoji="1" lang="ja-JP" altLang="en-US" sz="1200" dirty="0">
                <a:latin typeface="HGPｺﾞｼｯｸM" panose="020B0600000000000000" pitchFamily="50" charset="-128"/>
                <a:ea typeface="HGPｺﾞｼｯｸM" panose="020B0600000000000000" pitchFamily="50" charset="-128"/>
              </a:rPr>
              <a:t>支給日数</a:t>
            </a:r>
            <a:r>
              <a:rPr kumimoji="1" lang="en-US" altLang="ja-JP" sz="1200" dirty="0">
                <a:latin typeface="HGPｺﾞｼｯｸM" panose="020B0600000000000000" pitchFamily="50" charset="-128"/>
                <a:ea typeface="HGPｺﾞｼｯｸM" panose="020B0600000000000000" pitchFamily="50" charset="-128"/>
              </a:rPr>
              <a:t>×50</a:t>
            </a:r>
            <a:r>
              <a:rPr kumimoji="1" lang="ja-JP" altLang="en-US" sz="1200" dirty="0">
                <a:latin typeface="HGPｺﾞｼｯｸM" panose="020B0600000000000000" pitchFamily="50" charset="-128"/>
                <a:ea typeface="HGPｺﾞｼｯｸM" panose="020B0600000000000000" pitchFamily="50" charset="-128"/>
              </a:rPr>
              <a:t>％</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・給付金は２カ月に１回、みなさんの金融機関の口座に振り込まれます</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・受給手続きは会社が行います</a:t>
            </a:r>
            <a:endParaRPr kumimoji="1" lang="en-US" altLang="ja-JP" sz="1200" dirty="0">
              <a:latin typeface="HGPｺﾞｼｯｸM" panose="020B0600000000000000" pitchFamily="50" charset="-128"/>
              <a:ea typeface="HGPｺﾞｼｯｸM" panose="020B0600000000000000" pitchFamily="50" charset="-128"/>
            </a:endParaRPr>
          </a:p>
          <a:p>
            <a:pPr algn="r"/>
            <a:r>
              <a:rPr kumimoji="1" lang="en-US" altLang="ja-JP" sz="1200" dirty="0">
                <a:latin typeface="HGPｺﾞｼｯｸM" panose="020B0600000000000000" pitchFamily="50" charset="-128"/>
                <a:ea typeface="HGPｺﾞｼｯｸM" panose="020B0600000000000000" pitchFamily="50" charset="-128"/>
              </a:rPr>
              <a:t>※</a:t>
            </a:r>
            <a:r>
              <a:rPr kumimoji="1" lang="ja-JP" altLang="en-US" sz="1200" dirty="0">
                <a:latin typeface="HGPｺﾞｼｯｸM" panose="020B0600000000000000" pitchFamily="50" charset="-128"/>
                <a:ea typeface="HGPｺﾞｼｯｸM" panose="020B0600000000000000" pitchFamily="50" charset="-128"/>
              </a:rPr>
              <a:t>賃金日額には上限がある。令和４年度は１万</a:t>
            </a:r>
            <a:r>
              <a:rPr kumimoji="1" lang="en-US" altLang="ja-JP" sz="1200" dirty="0">
                <a:latin typeface="HGPｺﾞｼｯｸM" panose="020B0600000000000000" pitchFamily="50" charset="-128"/>
                <a:ea typeface="HGPｺﾞｼｯｸM" panose="020B0600000000000000" pitchFamily="50" charset="-128"/>
              </a:rPr>
              <a:t>5190</a:t>
            </a:r>
            <a:r>
              <a:rPr kumimoji="1" lang="ja-JP" altLang="en-US" sz="1200" dirty="0">
                <a:latin typeface="HGPｺﾞｼｯｸM" panose="020B0600000000000000" pitchFamily="50" charset="-128"/>
                <a:ea typeface="HGPｺﾞｼｯｸM" panose="020B0600000000000000" pitchFamily="50" charset="-128"/>
              </a:rPr>
              <a:t>円（毎年８月に改定される）</a:t>
            </a:r>
            <a:endParaRPr kumimoji="1" lang="en-US" altLang="ja-JP" sz="1200" dirty="0">
              <a:latin typeface="HGPｺﾞｼｯｸM" panose="020B0600000000000000" pitchFamily="50" charset="-128"/>
              <a:ea typeface="HGPｺﾞｼｯｸM" panose="020B0600000000000000" pitchFamily="50" charset="-128"/>
            </a:endParaRPr>
          </a:p>
        </p:txBody>
      </p:sp>
      <p:sp>
        <p:nvSpPr>
          <p:cNvPr id="8" name="四角形: 角を丸くする 7">
            <a:extLst>
              <a:ext uri="{FF2B5EF4-FFF2-40B4-BE49-F238E27FC236}">
                <a16:creationId xmlns:a16="http://schemas.microsoft.com/office/drawing/2014/main" id="{20A92C54-D944-A8E2-C506-2D42BDEED8E9}"/>
              </a:ext>
            </a:extLst>
          </p:cNvPr>
          <p:cNvSpPr/>
          <p:nvPr/>
        </p:nvSpPr>
        <p:spPr>
          <a:xfrm>
            <a:off x="680191" y="1247577"/>
            <a:ext cx="1234821" cy="437061"/>
          </a:xfrm>
          <a:prstGeom prst="roundRect">
            <a:avLst/>
          </a:prstGeom>
          <a:solidFill>
            <a:srgbClr val="ED9A45"/>
          </a:solidFill>
          <a:ln>
            <a:solidFill>
              <a:srgbClr val="ED9A4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a:extLst>
              <a:ext uri="{FF2B5EF4-FFF2-40B4-BE49-F238E27FC236}">
                <a16:creationId xmlns:a16="http://schemas.microsoft.com/office/drawing/2014/main" id="{9526C821-0C32-1417-4033-6758249E7217}"/>
              </a:ext>
            </a:extLst>
          </p:cNvPr>
          <p:cNvSpPr txBox="1"/>
          <p:nvPr/>
        </p:nvSpPr>
        <p:spPr>
          <a:xfrm>
            <a:off x="718851" y="1247577"/>
            <a:ext cx="1196161" cy="469359"/>
          </a:xfrm>
          <a:prstGeom prst="rect">
            <a:avLst/>
          </a:prstGeom>
          <a:noFill/>
        </p:spPr>
        <p:txBody>
          <a:bodyPr wrap="square" rtlCol="0">
            <a:spAutoFit/>
          </a:bodyPr>
          <a:lstStyle/>
          <a:p>
            <a:pPr algn="ctr"/>
            <a:r>
              <a:rPr kumimoji="1" lang="ja-JP" altLang="en-US" sz="1050" b="1" dirty="0">
                <a:solidFill>
                  <a:schemeClr val="bg1"/>
                </a:solidFill>
                <a:latin typeface="Calibri" panose="020F0502020204030204" pitchFamily="34" charset="0"/>
                <a:ea typeface="+mj-ea"/>
                <a:cs typeface="Calibri" panose="020F0502020204030204" pitchFamily="34" charset="0"/>
              </a:rPr>
              <a:t>子どもが生まれた</a:t>
            </a:r>
            <a:endParaRPr kumimoji="1" lang="en-US" altLang="ja-JP" sz="1050" b="1" dirty="0">
              <a:solidFill>
                <a:schemeClr val="bg1"/>
              </a:solidFill>
              <a:latin typeface="Calibri" panose="020F0502020204030204" pitchFamily="34" charset="0"/>
              <a:ea typeface="+mj-ea"/>
              <a:cs typeface="Calibri" panose="020F0502020204030204" pitchFamily="34" charset="0"/>
            </a:endParaRPr>
          </a:p>
          <a:p>
            <a:pPr algn="ctr"/>
            <a:r>
              <a:rPr kumimoji="1" lang="ja-JP" altLang="en-US" b="1" dirty="0">
                <a:solidFill>
                  <a:schemeClr val="bg1"/>
                </a:solidFill>
                <a:latin typeface="Calibri" panose="020F0502020204030204" pitchFamily="34" charset="0"/>
                <a:ea typeface="+mj-ea"/>
                <a:cs typeface="Calibri" panose="020F0502020204030204" pitchFamily="34" charset="0"/>
              </a:rPr>
              <a:t>従業員</a:t>
            </a:r>
          </a:p>
        </p:txBody>
      </p:sp>
    </p:spTree>
    <p:extLst>
      <p:ext uri="{BB962C8B-B14F-4D97-AF65-F5344CB8AC3E}">
        <p14:creationId xmlns:p14="http://schemas.microsoft.com/office/powerpoint/2010/main" val="20742785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57"/>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FA21C7BB-9CD8-62BA-7371-FEC83CF774C1}"/>
              </a:ext>
            </a:extLst>
          </p:cNvPr>
          <p:cNvSpPr txBox="1"/>
          <p:nvPr/>
        </p:nvSpPr>
        <p:spPr>
          <a:xfrm>
            <a:off x="2346451" y="306173"/>
            <a:ext cx="917239" cy="400110"/>
          </a:xfrm>
          <a:prstGeom prst="rect">
            <a:avLst/>
          </a:prstGeom>
          <a:noFill/>
        </p:spPr>
        <p:txBody>
          <a:bodyPr wrap="none" rtlCol="0">
            <a:spAutoFit/>
          </a:bodyPr>
          <a:lstStyle/>
          <a:p>
            <a:r>
              <a:rPr kumimoji="1" lang="en-US" altLang="ja-JP" sz="2000" dirty="0">
                <a:latin typeface="Calibri" panose="020F0502020204030204" pitchFamily="34" charset="0"/>
                <a:cs typeface="Calibri" panose="020F0502020204030204" pitchFamily="34" charset="0"/>
              </a:rPr>
              <a:t>FILE 01</a:t>
            </a:r>
            <a:endParaRPr kumimoji="1" lang="ja-JP" altLang="en-US" sz="2000" dirty="0">
              <a:latin typeface="Calibri" panose="020F0502020204030204" pitchFamily="34" charset="0"/>
              <a:cs typeface="Calibri" panose="020F0502020204030204" pitchFamily="34" charset="0"/>
            </a:endParaRPr>
          </a:p>
        </p:txBody>
      </p:sp>
      <p:sp>
        <p:nvSpPr>
          <p:cNvPr id="3" name="テキスト ボックス 2">
            <a:extLst>
              <a:ext uri="{FF2B5EF4-FFF2-40B4-BE49-F238E27FC236}">
                <a16:creationId xmlns:a16="http://schemas.microsoft.com/office/drawing/2014/main" id="{10DAA066-A374-A11B-062E-08D4871F1D02}"/>
              </a:ext>
            </a:extLst>
          </p:cNvPr>
          <p:cNvSpPr txBox="1"/>
          <p:nvPr/>
        </p:nvSpPr>
        <p:spPr>
          <a:xfrm>
            <a:off x="3903844" y="1141431"/>
            <a:ext cx="2884123" cy="646331"/>
          </a:xfrm>
          <a:prstGeom prst="rect">
            <a:avLst/>
          </a:prstGeom>
          <a:noFill/>
        </p:spPr>
        <p:txBody>
          <a:bodyPr wrap="none" rtlCol="0">
            <a:spAutoFit/>
          </a:bodyPr>
          <a:lstStyle/>
          <a:p>
            <a:r>
              <a:rPr kumimoji="1" lang="ja-JP" altLang="en-US" sz="3600" dirty="0">
                <a:latin typeface="HGPｺﾞｼｯｸE" panose="020B0900000000000000" pitchFamily="50" charset="-128"/>
                <a:ea typeface="HGPｺﾞｼｯｸE" panose="020B0900000000000000" pitchFamily="50" charset="-128"/>
              </a:rPr>
              <a:t>手引きの目的</a:t>
            </a:r>
          </a:p>
        </p:txBody>
      </p:sp>
      <p:sp>
        <p:nvSpPr>
          <p:cNvPr id="4" name="テキスト ボックス 3">
            <a:extLst>
              <a:ext uri="{FF2B5EF4-FFF2-40B4-BE49-F238E27FC236}">
                <a16:creationId xmlns:a16="http://schemas.microsoft.com/office/drawing/2014/main" id="{2C543B6C-D375-931B-3B9B-6977A32BA00E}"/>
              </a:ext>
            </a:extLst>
          </p:cNvPr>
          <p:cNvSpPr txBox="1"/>
          <p:nvPr/>
        </p:nvSpPr>
        <p:spPr>
          <a:xfrm>
            <a:off x="1926539" y="1895934"/>
            <a:ext cx="6838732" cy="646331"/>
          </a:xfrm>
          <a:prstGeom prst="rect">
            <a:avLst/>
          </a:prstGeom>
          <a:noFill/>
        </p:spPr>
        <p:txBody>
          <a:bodyPr wrap="none" rtlCol="0">
            <a:spAutoFit/>
          </a:bodyPr>
          <a:lstStyle/>
          <a:p>
            <a:r>
              <a:rPr kumimoji="1" lang="ja-JP" altLang="en-US" sz="1800" u="sng" dirty="0">
                <a:uFill>
                  <a:solidFill>
                    <a:srgbClr val="FFFF00"/>
                  </a:solidFill>
                </a:uFill>
                <a:latin typeface="HGPｺﾞｼｯｸE" panose="020B0900000000000000" pitchFamily="50" charset="-128"/>
                <a:ea typeface="HGPｺﾞｼｯｸE" panose="020B0900000000000000" pitchFamily="50" charset="-128"/>
              </a:rPr>
              <a:t>本人や配偶者が妊娠・出産・育児をする従業員をサポートするために</a:t>
            </a:r>
            <a:endParaRPr kumimoji="1" lang="en-US" altLang="ja-JP" sz="1800" u="sng" dirty="0">
              <a:uFill>
                <a:solidFill>
                  <a:srgbClr val="FFFF00"/>
                </a:solidFill>
              </a:uFill>
              <a:latin typeface="HGPｺﾞｼｯｸE" panose="020B0900000000000000" pitchFamily="50" charset="-128"/>
              <a:ea typeface="HGPｺﾞｼｯｸE" panose="020B0900000000000000" pitchFamily="50" charset="-128"/>
            </a:endParaRPr>
          </a:p>
          <a:p>
            <a:pPr algn="ctr"/>
            <a:r>
              <a:rPr kumimoji="1" lang="ja-JP" altLang="en-US" sz="1800" u="sng" dirty="0">
                <a:uFill>
                  <a:solidFill>
                    <a:srgbClr val="FFFF00"/>
                  </a:solidFill>
                </a:uFill>
                <a:latin typeface="HGPｺﾞｼｯｸE" panose="020B0900000000000000" pitchFamily="50" charset="-128"/>
                <a:ea typeface="HGPｺﾞｼｯｸE" panose="020B0900000000000000" pitchFamily="50" charset="-128"/>
              </a:rPr>
              <a:t>全従業員が制度を理解しましょう</a:t>
            </a:r>
            <a:endParaRPr kumimoji="1" lang="en-US" altLang="ja-JP" sz="1800" u="sng" dirty="0">
              <a:uFill>
                <a:solidFill>
                  <a:srgbClr val="FFFF00"/>
                </a:solidFill>
              </a:uFill>
              <a:latin typeface="HGPｺﾞｼｯｸE" panose="020B0900000000000000" pitchFamily="50" charset="-128"/>
              <a:ea typeface="HGPｺﾞｼｯｸE" panose="020B0900000000000000" pitchFamily="50" charset="-128"/>
            </a:endParaRPr>
          </a:p>
        </p:txBody>
      </p:sp>
      <p:sp>
        <p:nvSpPr>
          <p:cNvPr id="5" name="テキスト ボックス 4">
            <a:extLst>
              <a:ext uri="{FF2B5EF4-FFF2-40B4-BE49-F238E27FC236}">
                <a16:creationId xmlns:a16="http://schemas.microsoft.com/office/drawing/2014/main" id="{D99612A1-4021-9C61-3BA5-32A27266A003}"/>
              </a:ext>
            </a:extLst>
          </p:cNvPr>
          <p:cNvSpPr txBox="1"/>
          <p:nvPr/>
        </p:nvSpPr>
        <p:spPr>
          <a:xfrm>
            <a:off x="529448" y="2702062"/>
            <a:ext cx="2026517" cy="338554"/>
          </a:xfrm>
          <a:prstGeom prst="rect">
            <a:avLst/>
          </a:prstGeom>
          <a:noFill/>
        </p:spPr>
        <p:txBody>
          <a:bodyPr wrap="none" rtlCol="0">
            <a:spAutoFit/>
          </a:bodyPr>
          <a:lstStyle/>
          <a:p>
            <a:r>
              <a:rPr kumimoji="1" lang="ja-JP" altLang="en-US" sz="1600" dirty="0">
                <a:solidFill>
                  <a:srgbClr val="ED9A45"/>
                </a:solidFill>
                <a:latin typeface="HGPｺﾞｼｯｸE" panose="020B0900000000000000" pitchFamily="50" charset="-128"/>
                <a:ea typeface="HGPｺﾞｼｯｸE" panose="020B0900000000000000" pitchFamily="50" charset="-128"/>
              </a:rPr>
              <a:t>◎女性従業員の方へ</a:t>
            </a:r>
          </a:p>
        </p:txBody>
      </p:sp>
      <p:sp>
        <p:nvSpPr>
          <p:cNvPr id="6" name="テキスト ボックス 5">
            <a:extLst>
              <a:ext uri="{FF2B5EF4-FFF2-40B4-BE49-F238E27FC236}">
                <a16:creationId xmlns:a16="http://schemas.microsoft.com/office/drawing/2014/main" id="{4B951807-4CEB-7533-65C6-6E89874D422E}"/>
              </a:ext>
            </a:extLst>
          </p:cNvPr>
          <p:cNvSpPr txBox="1"/>
          <p:nvPr/>
        </p:nvSpPr>
        <p:spPr>
          <a:xfrm>
            <a:off x="529448" y="3004547"/>
            <a:ext cx="5521063" cy="642676"/>
          </a:xfrm>
          <a:prstGeom prst="rect">
            <a:avLst/>
          </a:prstGeom>
          <a:noFill/>
        </p:spPr>
        <p:txBody>
          <a:bodyPr wrap="none" rtlCol="0">
            <a:spAutoFit/>
          </a:bodyPr>
          <a:lstStyle/>
          <a:p>
            <a:r>
              <a:rPr kumimoji="1" lang="ja-JP" altLang="en-US" sz="1200" dirty="0">
                <a:latin typeface="HGPｺﾞｼｯｸM" panose="020B0600000000000000" pitchFamily="50" charset="-128"/>
                <a:ea typeface="HGPｺﾞｼｯｸM" panose="020B0600000000000000" pitchFamily="50" charset="-128"/>
              </a:rPr>
              <a:t>・妊娠・出産・育児を経て長期的に働けるように会社がサポートできることをまとめました</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・妊娠したことがわかったらこの手引きを読んで、今後の流れを確認してください</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・まわりの従業員が育休を取得するときにサポートしてください</a:t>
            </a:r>
          </a:p>
        </p:txBody>
      </p:sp>
      <p:sp>
        <p:nvSpPr>
          <p:cNvPr id="7" name="テキスト ボックス 6">
            <a:extLst>
              <a:ext uri="{FF2B5EF4-FFF2-40B4-BE49-F238E27FC236}">
                <a16:creationId xmlns:a16="http://schemas.microsoft.com/office/drawing/2014/main" id="{886D24DD-A4D6-0BA3-9D5D-D8CD3F1958C8}"/>
              </a:ext>
            </a:extLst>
          </p:cNvPr>
          <p:cNvSpPr txBox="1"/>
          <p:nvPr/>
        </p:nvSpPr>
        <p:spPr>
          <a:xfrm>
            <a:off x="529448" y="3723285"/>
            <a:ext cx="2026517" cy="338554"/>
          </a:xfrm>
          <a:prstGeom prst="rect">
            <a:avLst/>
          </a:prstGeom>
          <a:noFill/>
        </p:spPr>
        <p:txBody>
          <a:bodyPr wrap="none" rtlCol="0">
            <a:spAutoFit/>
          </a:bodyPr>
          <a:lstStyle/>
          <a:p>
            <a:r>
              <a:rPr kumimoji="1" lang="ja-JP" altLang="en-US" sz="1600" dirty="0">
                <a:solidFill>
                  <a:srgbClr val="ED9A45"/>
                </a:solidFill>
                <a:latin typeface="HGPｺﾞｼｯｸE" panose="020B0900000000000000" pitchFamily="50" charset="-128"/>
                <a:ea typeface="HGPｺﾞｼｯｸE" panose="020B0900000000000000" pitchFamily="50" charset="-128"/>
              </a:rPr>
              <a:t>◎男性従業員の方へ</a:t>
            </a:r>
          </a:p>
        </p:txBody>
      </p:sp>
      <p:sp>
        <p:nvSpPr>
          <p:cNvPr id="8" name="テキスト ボックス 7">
            <a:extLst>
              <a:ext uri="{FF2B5EF4-FFF2-40B4-BE49-F238E27FC236}">
                <a16:creationId xmlns:a16="http://schemas.microsoft.com/office/drawing/2014/main" id="{AE7C724D-2265-4573-ED2D-3D410A7FD220}"/>
              </a:ext>
            </a:extLst>
          </p:cNvPr>
          <p:cNvSpPr txBox="1"/>
          <p:nvPr/>
        </p:nvSpPr>
        <p:spPr>
          <a:xfrm>
            <a:off x="529448" y="4032995"/>
            <a:ext cx="5631670" cy="642676"/>
          </a:xfrm>
          <a:prstGeom prst="rect">
            <a:avLst/>
          </a:prstGeom>
          <a:noFill/>
        </p:spPr>
        <p:txBody>
          <a:bodyPr wrap="none" rtlCol="0">
            <a:spAutoFit/>
          </a:bodyPr>
          <a:lstStyle/>
          <a:p>
            <a:r>
              <a:rPr kumimoji="1" lang="ja-JP" altLang="en-US" sz="1200" dirty="0">
                <a:latin typeface="HGPｺﾞｼｯｸM" panose="020B0600000000000000" pitchFamily="50" charset="-128"/>
                <a:ea typeface="HGPｺﾞｼｯｸM" panose="020B0600000000000000" pitchFamily="50" charset="-128"/>
              </a:rPr>
              <a:t>・配偶者が妊娠したことがわかったらこの手引きを読んで、今後の流れを確認してください</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・男性も育児休業を取得できます</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・まわりの従業員が育休を取得するときにサポートしてください</a:t>
            </a:r>
            <a:endParaRPr kumimoji="1" lang="en-US" altLang="ja-JP" sz="1200" dirty="0">
              <a:latin typeface="HGPｺﾞｼｯｸM" panose="020B0600000000000000" pitchFamily="50" charset="-128"/>
              <a:ea typeface="HGPｺﾞｼｯｸM" panose="020B0600000000000000" pitchFamily="50" charset="-128"/>
            </a:endParaRPr>
          </a:p>
        </p:txBody>
      </p:sp>
      <p:sp>
        <p:nvSpPr>
          <p:cNvPr id="9" name="テキスト ボックス 8">
            <a:extLst>
              <a:ext uri="{FF2B5EF4-FFF2-40B4-BE49-F238E27FC236}">
                <a16:creationId xmlns:a16="http://schemas.microsoft.com/office/drawing/2014/main" id="{2D69CC2C-81CE-9D7A-81B2-214A7916D629}"/>
              </a:ext>
            </a:extLst>
          </p:cNvPr>
          <p:cNvSpPr txBox="1"/>
          <p:nvPr/>
        </p:nvSpPr>
        <p:spPr>
          <a:xfrm>
            <a:off x="529448" y="4779161"/>
            <a:ext cx="1616148" cy="338554"/>
          </a:xfrm>
          <a:prstGeom prst="rect">
            <a:avLst/>
          </a:prstGeom>
          <a:noFill/>
        </p:spPr>
        <p:txBody>
          <a:bodyPr wrap="none" rtlCol="0">
            <a:spAutoFit/>
          </a:bodyPr>
          <a:lstStyle/>
          <a:p>
            <a:r>
              <a:rPr kumimoji="1" lang="ja-JP" altLang="en-US" sz="1600" dirty="0">
                <a:solidFill>
                  <a:srgbClr val="ED9A45"/>
                </a:solidFill>
                <a:latin typeface="HGPｺﾞｼｯｸE" panose="020B0900000000000000" pitchFamily="50" charset="-128"/>
                <a:ea typeface="HGPｺﾞｼｯｸE" panose="020B0900000000000000" pitchFamily="50" charset="-128"/>
              </a:rPr>
              <a:t>◎管理職の方へ</a:t>
            </a:r>
          </a:p>
        </p:txBody>
      </p:sp>
      <p:sp>
        <p:nvSpPr>
          <p:cNvPr id="10" name="テキスト ボックス 9">
            <a:extLst>
              <a:ext uri="{FF2B5EF4-FFF2-40B4-BE49-F238E27FC236}">
                <a16:creationId xmlns:a16="http://schemas.microsoft.com/office/drawing/2014/main" id="{2386395E-9777-F5EF-489F-EC522B5FBA69}"/>
              </a:ext>
            </a:extLst>
          </p:cNvPr>
          <p:cNvSpPr txBox="1"/>
          <p:nvPr/>
        </p:nvSpPr>
        <p:spPr>
          <a:xfrm>
            <a:off x="529448" y="5117715"/>
            <a:ext cx="4533613" cy="459228"/>
          </a:xfrm>
          <a:prstGeom prst="rect">
            <a:avLst/>
          </a:prstGeom>
          <a:noFill/>
        </p:spPr>
        <p:txBody>
          <a:bodyPr wrap="none" rtlCol="0">
            <a:spAutoFit/>
          </a:bodyPr>
          <a:lstStyle/>
          <a:p>
            <a:r>
              <a:rPr kumimoji="1" lang="ja-JP" altLang="en-US" sz="1200" dirty="0">
                <a:latin typeface="HGPｺﾞｼｯｸM" panose="020B0600000000000000" pitchFamily="50" charset="-128"/>
                <a:ea typeface="HGPｺﾞｼｯｸM" panose="020B0600000000000000" pitchFamily="50" charset="-128"/>
              </a:rPr>
              <a:t>・</a:t>
            </a:r>
            <a:r>
              <a:rPr kumimoji="1" lang="en-US" altLang="ja-JP" sz="1200" dirty="0">
                <a:latin typeface="HGPｺﾞｼｯｸM" panose="020B0600000000000000" pitchFamily="50" charset="-128"/>
                <a:ea typeface="HGPｺﾞｼｯｸM" panose="020B0600000000000000" pitchFamily="50" charset="-128"/>
              </a:rPr>
              <a:t>2021</a:t>
            </a:r>
            <a:r>
              <a:rPr kumimoji="1" lang="ja-JP" altLang="en-US" sz="1200" dirty="0">
                <a:latin typeface="HGPｺﾞｼｯｸM" panose="020B0600000000000000" pitchFamily="50" charset="-128"/>
                <a:ea typeface="HGPｺﾞｼｯｸM" panose="020B0600000000000000" pitchFamily="50" charset="-128"/>
              </a:rPr>
              <a:t>年以降、制度が大きく変化しています。必ず目を通してください</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・部下から本人や配偶者の妊娠を報告されたときに必ず読んでください</a:t>
            </a:r>
          </a:p>
        </p:txBody>
      </p:sp>
      <p:sp>
        <p:nvSpPr>
          <p:cNvPr id="12" name="四角形: 角を丸くする 11">
            <a:extLst>
              <a:ext uri="{FF2B5EF4-FFF2-40B4-BE49-F238E27FC236}">
                <a16:creationId xmlns:a16="http://schemas.microsoft.com/office/drawing/2014/main" id="{9147D78D-FD79-A416-56C1-093B44205E62}"/>
              </a:ext>
            </a:extLst>
          </p:cNvPr>
          <p:cNvSpPr/>
          <p:nvPr/>
        </p:nvSpPr>
        <p:spPr>
          <a:xfrm>
            <a:off x="693447" y="1369801"/>
            <a:ext cx="876300" cy="264460"/>
          </a:xfrm>
          <a:prstGeom prst="roundRect">
            <a:avLst/>
          </a:prstGeom>
          <a:solidFill>
            <a:srgbClr val="ED9A45"/>
          </a:solidFill>
          <a:ln>
            <a:solidFill>
              <a:srgbClr val="ED9A4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3" name="テキスト ボックス 12">
            <a:extLst>
              <a:ext uri="{FF2B5EF4-FFF2-40B4-BE49-F238E27FC236}">
                <a16:creationId xmlns:a16="http://schemas.microsoft.com/office/drawing/2014/main" id="{8CA92DD1-9DAB-3109-BDCD-C0BD6F88F85D}"/>
              </a:ext>
            </a:extLst>
          </p:cNvPr>
          <p:cNvSpPr txBox="1"/>
          <p:nvPr/>
        </p:nvSpPr>
        <p:spPr>
          <a:xfrm>
            <a:off x="680191" y="1364161"/>
            <a:ext cx="902811" cy="307777"/>
          </a:xfrm>
          <a:prstGeom prst="rect">
            <a:avLst/>
          </a:prstGeom>
          <a:noFill/>
        </p:spPr>
        <p:txBody>
          <a:bodyPr wrap="none" rtlCol="0">
            <a:spAutoFit/>
          </a:bodyPr>
          <a:lstStyle/>
          <a:p>
            <a:r>
              <a:rPr kumimoji="1" lang="ja-JP" altLang="en-US" b="1" dirty="0">
                <a:solidFill>
                  <a:schemeClr val="bg1"/>
                </a:solidFill>
                <a:latin typeface="Calibri" panose="020F0502020204030204" pitchFamily="34" charset="0"/>
                <a:ea typeface="+mj-ea"/>
                <a:cs typeface="Calibri" panose="020F0502020204030204" pitchFamily="34" charset="0"/>
              </a:rPr>
              <a:t>全従業員</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57"/>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FA21C7BB-9CD8-62BA-7371-FEC83CF774C1}"/>
              </a:ext>
            </a:extLst>
          </p:cNvPr>
          <p:cNvSpPr txBox="1"/>
          <p:nvPr/>
        </p:nvSpPr>
        <p:spPr>
          <a:xfrm>
            <a:off x="2335372" y="306173"/>
            <a:ext cx="917239" cy="400110"/>
          </a:xfrm>
          <a:prstGeom prst="rect">
            <a:avLst/>
          </a:prstGeom>
          <a:noFill/>
        </p:spPr>
        <p:txBody>
          <a:bodyPr wrap="none" rtlCol="0">
            <a:spAutoFit/>
          </a:bodyPr>
          <a:lstStyle/>
          <a:p>
            <a:r>
              <a:rPr kumimoji="1" lang="en-US" altLang="ja-JP" sz="2000" dirty="0">
                <a:latin typeface="Calibri" panose="020F0502020204030204" pitchFamily="34" charset="0"/>
                <a:cs typeface="Calibri" panose="020F0502020204030204" pitchFamily="34" charset="0"/>
              </a:rPr>
              <a:t>FILE 18</a:t>
            </a:r>
            <a:endParaRPr kumimoji="1" lang="ja-JP" altLang="en-US" sz="2000" dirty="0">
              <a:latin typeface="Calibri" panose="020F0502020204030204" pitchFamily="34" charset="0"/>
              <a:cs typeface="Calibri" panose="020F0502020204030204" pitchFamily="34" charset="0"/>
            </a:endParaRPr>
          </a:p>
        </p:txBody>
      </p:sp>
      <p:sp>
        <p:nvSpPr>
          <p:cNvPr id="3" name="テキスト ボックス 2">
            <a:extLst>
              <a:ext uri="{FF2B5EF4-FFF2-40B4-BE49-F238E27FC236}">
                <a16:creationId xmlns:a16="http://schemas.microsoft.com/office/drawing/2014/main" id="{10DAA066-A374-A11B-062E-08D4871F1D02}"/>
              </a:ext>
            </a:extLst>
          </p:cNvPr>
          <p:cNvSpPr txBox="1"/>
          <p:nvPr/>
        </p:nvSpPr>
        <p:spPr>
          <a:xfrm>
            <a:off x="2140570" y="1140261"/>
            <a:ext cx="6410730" cy="646331"/>
          </a:xfrm>
          <a:prstGeom prst="rect">
            <a:avLst/>
          </a:prstGeom>
          <a:noFill/>
        </p:spPr>
        <p:txBody>
          <a:bodyPr wrap="none" rtlCol="0">
            <a:spAutoFit/>
          </a:bodyPr>
          <a:lstStyle/>
          <a:p>
            <a:pPr algn="ctr"/>
            <a:r>
              <a:rPr kumimoji="1" lang="ja-JP" altLang="en-US" sz="3600" dirty="0">
                <a:latin typeface="HGPｺﾞｼｯｸE" panose="020B0900000000000000" pitchFamily="50" charset="-128"/>
                <a:ea typeface="HGPｺﾞｼｯｸE" panose="020B0900000000000000" pitchFamily="50" charset="-128"/>
              </a:rPr>
              <a:t>育休中の保険料と税金について</a:t>
            </a:r>
          </a:p>
        </p:txBody>
      </p:sp>
      <p:sp>
        <p:nvSpPr>
          <p:cNvPr id="4" name="テキスト ボックス 3">
            <a:extLst>
              <a:ext uri="{FF2B5EF4-FFF2-40B4-BE49-F238E27FC236}">
                <a16:creationId xmlns:a16="http://schemas.microsoft.com/office/drawing/2014/main" id="{2C543B6C-D375-931B-3B9B-6977A32BA00E}"/>
              </a:ext>
            </a:extLst>
          </p:cNvPr>
          <p:cNvSpPr txBox="1"/>
          <p:nvPr/>
        </p:nvSpPr>
        <p:spPr>
          <a:xfrm>
            <a:off x="3068679" y="1897404"/>
            <a:ext cx="4554452" cy="646331"/>
          </a:xfrm>
          <a:prstGeom prst="rect">
            <a:avLst/>
          </a:prstGeom>
          <a:noFill/>
        </p:spPr>
        <p:txBody>
          <a:bodyPr wrap="none" rtlCol="0">
            <a:spAutoFit/>
          </a:bodyPr>
          <a:lstStyle/>
          <a:p>
            <a:pPr algn="ctr"/>
            <a:r>
              <a:rPr kumimoji="1" lang="ja-JP" altLang="en-US" sz="1800" u="sng" dirty="0">
                <a:uFill>
                  <a:solidFill>
                    <a:srgbClr val="FFFF00"/>
                  </a:solidFill>
                </a:uFill>
                <a:latin typeface="HGPｺﾞｼｯｸE" panose="020B0900000000000000" pitchFamily="50" charset="-128"/>
                <a:ea typeface="HGPｺﾞｼｯｸE" panose="020B0900000000000000" pitchFamily="50" charset="-128"/>
              </a:rPr>
              <a:t>社会保険料は免除、所得税は発生しません。</a:t>
            </a:r>
            <a:endParaRPr kumimoji="1" lang="en-US" altLang="ja-JP" sz="1800" u="sng" dirty="0">
              <a:uFill>
                <a:solidFill>
                  <a:srgbClr val="FFFF00"/>
                </a:solidFill>
              </a:uFill>
              <a:latin typeface="HGPｺﾞｼｯｸE" panose="020B0900000000000000" pitchFamily="50" charset="-128"/>
              <a:ea typeface="HGPｺﾞｼｯｸE" panose="020B0900000000000000" pitchFamily="50" charset="-128"/>
            </a:endParaRPr>
          </a:p>
          <a:p>
            <a:pPr algn="ctr"/>
            <a:r>
              <a:rPr kumimoji="1" lang="ja-JP" altLang="en-US" sz="1800" u="sng" dirty="0">
                <a:uFill>
                  <a:solidFill>
                    <a:srgbClr val="FFFF00"/>
                  </a:solidFill>
                </a:uFill>
                <a:latin typeface="HGPｺﾞｼｯｸE" panose="020B0900000000000000" pitchFamily="50" charset="-128"/>
                <a:ea typeface="HGPｺﾞｼｯｸE" panose="020B0900000000000000" pitchFamily="50" charset="-128"/>
              </a:rPr>
              <a:t>住民税のみ納付が必要となります</a:t>
            </a:r>
            <a:endParaRPr kumimoji="1" lang="en-US" altLang="ja-JP" sz="1800" u="sng" dirty="0">
              <a:uFill>
                <a:solidFill>
                  <a:srgbClr val="FFFF00"/>
                </a:solidFill>
              </a:uFill>
              <a:latin typeface="HGPｺﾞｼｯｸE" panose="020B0900000000000000" pitchFamily="50" charset="-128"/>
              <a:ea typeface="HGPｺﾞｼｯｸE" panose="020B0900000000000000" pitchFamily="50" charset="-128"/>
            </a:endParaRPr>
          </a:p>
        </p:txBody>
      </p:sp>
      <p:sp>
        <p:nvSpPr>
          <p:cNvPr id="5" name="テキスト ボックス 4">
            <a:extLst>
              <a:ext uri="{FF2B5EF4-FFF2-40B4-BE49-F238E27FC236}">
                <a16:creationId xmlns:a16="http://schemas.microsoft.com/office/drawing/2014/main" id="{D99612A1-4021-9C61-3BA5-32A27266A003}"/>
              </a:ext>
            </a:extLst>
          </p:cNvPr>
          <p:cNvSpPr txBox="1"/>
          <p:nvPr/>
        </p:nvSpPr>
        <p:spPr>
          <a:xfrm>
            <a:off x="529448" y="2702062"/>
            <a:ext cx="1005403" cy="338554"/>
          </a:xfrm>
          <a:prstGeom prst="rect">
            <a:avLst/>
          </a:prstGeom>
          <a:noFill/>
        </p:spPr>
        <p:txBody>
          <a:bodyPr wrap="none" rtlCol="0">
            <a:spAutoFit/>
          </a:bodyPr>
          <a:lstStyle/>
          <a:p>
            <a:r>
              <a:rPr kumimoji="1" lang="ja-JP" altLang="en-US" sz="1600" dirty="0">
                <a:solidFill>
                  <a:srgbClr val="ED9A45"/>
                </a:solidFill>
                <a:latin typeface="HGPｺﾞｼｯｸE" panose="020B0900000000000000" pitchFamily="50" charset="-128"/>
                <a:ea typeface="HGPｺﾞｼｯｸE" panose="020B0900000000000000" pitchFamily="50" charset="-128"/>
              </a:rPr>
              <a:t>◎保険料</a:t>
            </a:r>
          </a:p>
        </p:txBody>
      </p:sp>
      <p:sp>
        <p:nvSpPr>
          <p:cNvPr id="6" name="テキスト ボックス 5">
            <a:extLst>
              <a:ext uri="{FF2B5EF4-FFF2-40B4-BE49-F238E27FC236}">
                <a16:creationId xmlns:a16="http://schemas.microsoft.com/office/drawing/2014/main" id="{4B951807-4CEB-7533-65C6-6E89874D422E}"/>
              </a:ext>
            </a:extLst>
          </p:cNvPr>
          <p:cNvSpPr txBox="1"/>
          <p:nvPr/>
        </p:nvSpPr>
        <p:spPr>
          <a:xfrm>
            <a:off x="529448" y="3004547"/>
            <a:ext cx="7340471" cy="830997"/>
          </a:xfrm>
          <a:prstGeom prst="rect">
            <a:avLst/>
          </a:prstGeom>
          <a:noFill/>
        </p:spPr>
        <p:txBody>
          <a:bodyPr wrap="none" rtlCol="0">
            <a:spAutoFit/>
          </a:bodyPr>
          <a:lstStyle/>
          <a:p>
            <a:r>
              <a:rPr kumimoji="1" lang="ja-JP" altLang="en-US" sz="1200" dirty="0">
                <a:latin typeface="HGPｺﾞｼｯｸM" panose="020B0600000000000000" pitchFamily="50" charset="-128"/>
                <a:ea typeface="HGPｺﾞｼｯｸM" panose="020B0600000000000000" pitchFamily="50" charset="-128"/>
              </a:rPr>
              <a:t>・産休中は</a:t>
            </a:r>
            <a:r>
              <a:rPr kumimoji="1" lang="ja-JP" altLang="en-US" sz="1200" dirty="0">
                <a:solidFill>
                  <a:srgbClr val="FF0000"/>
                </a:solidFill>
                <a:latin typeface="HGPｺﾞｼｯｸM" panose="020B0600000000000000" pitchFamily="50" charset="-128"/>
                <a:ea typeface="HGPｺﾞｼｯｸM" panose="020B0600000000000000" pitchFamily="50" charset="-128"/>
              </a:rPr>
              <a:t>社会保険料（健康保険料、厚生年金保険料、介護保険料）が免除されます</a:t>
            </a:r>
            <a:r>
              <a:rPr kumimoji="1" lang="ja-JP" altLang="en-US" sz="1200" dirty="0">
                <a:latin typeface="HGPｺﾞｼｯｸM" panose="020B0600000000000000" pitchFamily="50" charset="-128"/>
                <a:ea typeface="HGPｺﾞｼｯｸM" panose="020B0600000000000000" pitchFamily="50" charset="-128"/>
              </a:rPr>
              <a:t>（手続きは会社が行います）</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・免除対象期間は産前産後休業開始月から休業終了日の翌日の属する月の前月までです</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・社会保険料が免除されるため、給与から保険料が天引きされません。なお、健康保険証は従来通り使用できます</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・雇用保険料は給与の支払いがあったときに発生する保険料なので、育休期間の徴収はありません</a:t>
            </a:r>
            <a:endParaRPr kumimoji="1" lang="en-US" altLang="ja-JP" sz="1200" dirty="0">
              <a:latin typeface="HGPｺﾞｼｯｸM" panose="020B0600000000000000" pitchFamily="50" charset="-128"/>
              <a:ea typeface="HGPｺﾞｼｯｸM" panose="020B0600000000000000" pitchFamily="50" charset="-128"/>
            </a:endParaRPr>
          </a:p>
        </p:txBody>
      </p:sp>
      <p:sp>
        <p:nvSpPr>
          <p:cNvPr id="7" name="テキスト ボックス 6">
            <a:extLst>
              <a:ext uri="{FF2B5EF4-FFF2-40B4-BE49-F238E27FC236}">
                <a16:creationId xmlns:a16="http://schemas.microsoft.com/office/drawing/2014/main" id="{886D24DD-A4D6-0BA3-9D5D-D8CD3F1958C8}"/>
              </a:ext>
            </a:extLst>
          </p:cNvPr>
          <p:cNvSpPr txBox="1"/>
          <p:nvPr/>
        </p:nvSpPr>
        <p:spPr>
          <a:xfrm>
            <a:off x="529448" y="3887913"/>
            <a:ext cx="1005403" cy="338554"/>
          </a:xfrm>
          <a:prstGeom prst="rect">
            <a:avLst/>
          </a:prstGeom>
          <a:noFill/>
        </p:spPr>
        <p:txBody>
          <a:bodyPr wrap="none" rtlCol="0">
            <a:spAutoFit/>
          </a:bodyPr>
          <a:lstStyle/>
          <a:p>
            <a:r>
              <a:rPr kumimoji="1" lang="ja-JP" altLang="en-US" sz="1600" dirty="0">
                <a:solidFill>
                  <a:srgbClr val="ED9A45"/>
                </a:solidFill>
                <a:latin typeface="HGPｺﾞｼｯｸE" panose="020B0900000000000000" pitchFamily="50" charset="-128"/>
                <a:ea typeface="HGPｺﾞｼｯｸE" panose="020B0900000000000000" pitchFamily="50" charset="-128"/>
              </a:rPr>
              <a:t>◎所得税</a:t>
            </a:r>
          </a:p>
        </p:txBody>
      </p:sp>
      <p:sp>
        <p:nvSpPr>
          <p:cNvPr id="11" name="テキスト ボックス 10">
            <a:extLst>
              <a:ext uri="{FF2B5EF4-FFF2-40B4-BE49-F238E27FC236}">
                <a16:creationId xmlns:a16="http://schemas.microsoft.com/office/drawing/2014/main" id="{E9133890-C3EA-AB3A-0CE9-04ED9B613FA1}"/>
              </a:ext>
            </a:extLst>
          </p:cNvPr>
          <p:cNvSpPr txBox="1"/>
          <p:nvPr/>
        </p:nvSpPr>
        <p:spPr>
          <a:xfrm>
            <a:off x="529448" y="4213873"/>
            <a:ext cx="9632917" cy="276999"/>
          </a:xfrm>
          <a:prstGeom prst="rect">
            <a:avLst/>
          </a:prstGeom>
          <a:noFill/>
        </p:spPr>
        <p:txBody>
          <a:bodyPr wrap="square" rtlCol="0">
            <a:spAutoFit/>
          </a:bodyPr>
          <a:lstStyle/>
          <a:p>
            <a:r>
              <a:rPr kumimoji="1" lang="ja-JP" altLang="en-US" sz="1200" dirty="0">
                <a:latin typeface="HGPｺﾞｼｯｸM" panose="020B0600000000000000" pitchFamily="50" charset="-128"/>
                <a:ea typeface="HGPｺﾞｼｯｸM" panose="020B0600000000000000" pitchFamily="50" charset="-128"/>
              </a:rPr>
              <a:t>・所得税は給与にかかる税金です。給与が支給されない育休期間は所得税が発生しません</a:t>
            </a:r>
            <a:endParaRPr kumimoji="1" lang="en-US" altLang="ja-JP" sz="1200" dirty="0">
              <a:latin typeface="HGPｺﾞｼｯｸM" panose="020B0600000000000000" pitchFamily="50" charset="-128"/>
              <a:ea typeface="HGPｺﾞｼｯｸM" panose="020B0600000000000000" pitchFamily="50" charset="-128"/>
            </a:endParaRPr>
          </a:p>
        </p:txBody>
      </p:sp>
      <p:sp>
        <p:nvSpPr>
          <p:cNvPr id="8" name="テキスト ボックス 7">
            <a:extLst>
              <a:ext uri="{FF2B5EF4-FFF2-40B4-BE49-F238E27FC236}">
                <a16:creationId xmlns:a16="http://schemas.microsoft.com/office/drawing/2014/main" id="{201B708D-CB17-CA1C-B61D-610E72ED886E}"/>
              </a:ext>
            </a:extLst>
          </p:cNvPr>
          <p:cNvSpPr txBox="1"/>
          <p:nvPr/>
        </p:nvSpPr>
        <p:spPr>
          <a:xfrm>
            <a:off x="529447" y="4522162"/>
            <a:ext cx="1005403" cy="338554"/>
          </a:xfrm>
          <a:prstGeom prst="rect">
            <a:avLst/>
          </a:prstGeom>
          <a:noFill/>
        </p:spPr>
        <p:txBody>
          <a:bodyPr wrap="none" rtlCol="0">
            <a:spAutoFit/>
          </a:bodyPr>
          <a:lstStyle/>
          <a:p>
            <a:r>
              <a:rPr kumimoji="1" lang="ja-JP" altLang="en-US" sz="1600" dirty="0">
                <a:solidFill>
                  <a:srgbClr val="ED9A45"/>
                </a:solidFill>
                <a:latin typeface="HGPｺﾞｼｯｸE" panose="020B0900000000000000" pitchFamily="50" charset="-128"/>
                <a:ea typeface="HGPｺﾞｼｯｸE" panose="020B0900000000000000" pitchFamily="50" charset="-128"/>
              </a:rPr>
              <a:t>◎住民税</a:t>
            </a:r>
          </a:p>
        </p:txBody>
      </p:sp>
      <p:sp>
        <p:nvSpPr>
          <p:cNvPr id="9" name="テキスト ボックス 8">
            <a:extLst>
              <a:ext uri="{FF2B5EF4-FFF2-40B4-BE49-F238E27FC236}">
                <a16:creationId xmlns:a16="http://schemas.microsoft.com/office/drawing/2014/main" id="{5792E83A-23BC-1796-679D-2DC6E228454B}"/>
              </a:ext>
            </a:extLst>
          </p:cNvPr>
          <p:cNvSpPr txBox="1"/>
          <p:nvPr/>
        </p:nvSpPr>
        <p:spPr>
          <a:xfrm>
            <a:off x="529447" y="4838504"/>
            <a:ext cx="9632917" cy="1200329"/>
          </a:xfrm>
          <a:prstGeom prst="rect">
            <a:avLst/>
          </a:prstGeom>
          <a:noFill/>
        </p:spPr>
        <p:txBody>
          <a:bodyPr wrap="square" rtlCol="0">
            <a:spAutoFit/>
          </a:bodyPr>
          <a:lstStyle/>
          <a:p>
            <a:r>
              <a:rPr kumimoji="1" lang="ja-JP" altLang="en-US" sz="1200" dirty="0">
                <a:latin typeface="HGPｺﾞｼｯｸM" panose="020B0600000000000000" pitchFamily="50" charset="-128"/>
                <a:ea typeface="HGPｺﾞｼｯｸM" panose="020B0600000000000000" pitchFamily="50" charset="-128"/>
              </a:rPr>
              <a:t>・住民税は免除されません</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・住民税は６月～翌５月の</a:t>
            </a:r>
            <a:r>
              <a:rPr kumimoji="1" lang="en-US" altLang="ja-JP" sz="1200" dirty="0">
                <a:latin typeface="HGPｺﾞｼｯｸM" panose="020B0600000000000000" pitchFamily="50" charset="-128"/>
                <a:ea typeface="HGPｺﾞｼｯｸM" panose="020B0600000000000000" pitchFamily="50" charset="-128"/>
              </a:rPr>
              <a:t>12</a:t>
            </a:r>
            <a:r>
              <a:rPr kumimoji="1" lang="ja-JP" altLang="en-US" sz="1200" dirty="0">
                <a:latin typeface="HGPｺﾞｼｯｸM" panose="020B0600000000000000" pitchFamily="50" charset="-128"/>
                <a:ea typeface="HGPｺﾞｼｯｸM" panose="020B0600000000000000" pitchFamily="50" charset="-128"/>
              </a:rPr>
              <a:t>カ月間にわたって毎月給与天引きで徴収し、会社が納付しています</a:t>
            </a:r>
          </a:p>
          <a:p>
            <a:r>
              <a:rPr kumimoji="1" lang="ja-JP" altLang="en-US" sz="1200" dirty="0">
                <a:latin typeface="HGPｺﾞｼｯｸM" panose="020B0600000000000000" pitchFamily="50" charset="-128"/>
                <a:ea typeface="HGPｺﾞｼｯｸM" panose="020B0600000000000000" pitchFamily="50" charset="-128"/>
              </a:rPr>
              <a:t>・産休・育休に入る時期と休業の長さによって、５月までの住民税の徴収方法が変わります</a:t>
            </a:r>
          </a:p>
          <a:p>
            <a:r>
              <a:rPr kumimoji="1" lang="ja-JP" altLang="en-US" sz="1200" dirty="0">
                <a:latin typeface="HGPｺﾞｼｯｸM" panose="020B0600000000000000" pitchFamily="50" charset="-128"/>
                <a:ea typeface="HGPｺﾞｼｯｸM" panose="020B0600000000000000" pitchFamily="50" charset="-128"/>
              </a:rPr>
              <a:t>・休業に入る時期が１月以降であれば一括徴収（休業開始月から５月までの住民税をまとめて徴収）します</a:t>
            </a:r>
          </a:p>
          <a:p>
            <a:r>
              <a:rPr kumimoji="1" lang="ja-JP" altLang="en-US" sz="1200" dirty="0">
                <a:latin typeface="HGPｺﾞｼｯｸM" panose="020B0600000000000000" pitchFamily="50" charset="-128"/>
                <a:ea typeface="HGPｺﾞｼｯｸM" panose="020B0600000000000000" pitchFamily="50" charset="-128"/>
              </a:rPr>
              <a:t>・休業に入る時期が６月～</a:t>
            </a:r>
            <a:r>
              <a:rPr kumimoji="1" lang="en-US" altLang="ja-JP" sz="1200" dirty="0">
                <a:latin typeface="HGPｺﾞｼｯｸM" panose="020B0600000000000000" pitchFamily="50" charset="-128"/>
                <a:ea typeface="HGPｺﾞｼｯｸM" panose="020B0600000000000000" pitchFamily="50" charset="-128"/>
              </a:rPr>
              <a:t>12</a:t>
            </a:r>
            <a:r>
              <a:rPr kumimoji="1" lang="ja-JP" altLang="en-US" sz="1200" dirty="0">
                <a:latin typeface="HGPｺﾞｼｯｸM" panose="020B0600000000000000" pitchFamily="50" charset="-128"/>
                <a:ea typeface="HGPｺﾞｼｯｸM" panose="020B0600000000000000" pitchFamily="50" charset="-128"/>
              </a:rPr>
              <a:t>月の間であれば普通徴収となります（従業員本人の自宅に届く納付書を用いて本人が納付する）</a:t>
            </a:r>
          </a:p>
          <a:p>
            <a:r>
              <a:rPr kumimoji="1" lang="ja-JP" altLang="en-US" sz="1200" dirty="0">
                <a:latin typeface="HGPｺﾞｼｯｸM" panose="020B0600000000000000" pitchFamily="50" charset="-128"/>
                <a:ea typeface="HGPｺﾞｼｯｸM" panose="020B0600000000000000" pitchFamily="50" charset="-128"/>
              </a:rPr>
              <a:t>・どちらの方法を取るかは、総務と話し合って決めます</a:t>
            </a:r>
            <a:endParaRPr kumimoji="1" lang="en-US" altLang="ja-JP" sz="1200" dirty="0">
              <a:latin typeface="HGPｺﾞｼｯｸM" panose="020B0600000000000000" pitchFamily="50" charset="-128"/>
              <a:ea typeface="HGPｺﾞｼｯｸM" panose="020B0600000000000000" pitchFamily="50" charset="-128"/>
            </a:endParaRPr>
          </a:p>
        </p:txBody>
      </p:sp>
      <p:sp>
        <p:nvSpPr>
          <p:cNvPr id="10" name="四角形: 角を丸くする 9">
            <a:extLst>
              <a:ext uri="{FF2B5EF4-FFF2-40B4-BE49-F238E27FC236}">
                <a16:creationId xmlns:a16="http://schemas.microsoft.com/office/drawing/2014/main" id="{11CB7F48-D427-3E98-FBE5-A70FB1D9DA4E}"/>
              </a:ext>
            </a:extLst>
          </p:cNvPr>
          <p:cNvSpPr/>
          <p:nvPr/>
        </p:nvSpPr>
        <p:spPr>
          <a:xfrm>
            <a:off x="680192" y="1247577"/>
            <a:ext cx="1234820" cy="437061"/>
          </a:xfrm>
          <a:prstGeom prst="roundRect">
            <a:avLst/>
          </a:prstGeom>
          <a:solidFill>
            <a:srgbClr val="ED9A45"/>
          </a:solidFill>
          <a:ln>
            <a:solidFill>
              <a:srgbClr val="ED9A4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ボックス 11">
            <a:extLst>
              <a:ext uri="{FF2B5EF4-FFF2-40B4-BE49-F238E27FC236}">
                <a16:creationId xmlns:a16="http://schemas.microsoft.com/office/drawing/2014/main" id="{AB10D0F7-C44D-D1C3-A908-65D08449DEAD}"/>
              </a:ext>
            </a:extLst>
          </p:cNvPr>
          <p:cNvSpPr txBox="1"/>
          <p:nvPr/>
        </p:nvSpPr>
        <p:spPr>
          <a:xfrm>
            <a:off x="718851" y="1247577"/>
            <a:ext cx="1196161" cy="469359"/>
          </a:xfrm>
          <a:prstGeom prst="rect">
            <a:avLst/>
          </a:prstGeom>
          <a:noFill/>
        </p:spPr>
        <p:txBody>
          <a:bodyPr wrap="square" rtlCol="0">
            <a:spAutoFit/>
          </a:bodyPr>
          <a:lstStyle/>
          <a:p>
            <a:pPr algn="ctr"/>
            <a:r>
              <a:rPr kumimoji="1" lang="ja-JP" altLang="en-US" sz="1050" b="1" dirty="0">
                <a:solidFill>
                  <a:schemeClr val="bg1"/>
                </a:solidFill>
                <a:latin typeface="Calibri" panose="020F0502020204030204" pitchFamily="34" charset="0"/>
                <a:ea typeface="+mj-ea"/>
                <a:cs typeface="Calibri" panose="020F0502020204030204" pitchFamily="34" charset="0"/>
              </a:rPr>
              <a:t>子どもが生まれた</a:t>
            </a:r>
            <a:endParaRPr kumimoji="1" lang="en-US" altLang="ja-JP" sz="1050" b="1" dirty="0">
              <a:solidFill>
                <a:schemeClr val="bg1"/>
              </a:solidFill>
              <a:latin typeface="Calibri" panose="020F0502020204030204" pitchFamily="34" charset="0"/>
              <a:ea typeface="+mj-ea"/>
              <a:cs typeface="Calibri" panose="020F0502020204030204" pitchFamily="34" charset="0"/>
            </a:endParaRPr>
          </a:p>
          <a:p>
            <a:pPr algn="ctr"/>
            <a:r>
              <a:rPr kumimoji="1" lang="ja-JP" altLang="en-US" b="1" dirty="0">
                <a:solidFill>
                  <a:schemeClr val="bg1"/>
                </a:solidFill>
                <a:latin typeface="Calibri" panose="020F0502020204030204" pitchFamily="34" charset="0"/>
                <a:ea typeface="+mj-ea"/>
                <a:cs typeface="Calibri" panose="020F0502020204030204" pitchFamily="34" charset="0"/>
              </a:rPr>
              <a:t>従業員</a:t>
            </a:r>
          </a:p>
        </p:txBody>
      </p:sp>
    </p:spTree>
    <p:extLst>
      <p:ext uri="{BB962C8B-B14F-4D97-AF65-F5344CB8AC3E}">
        <p14:creationId xmlns:p14="http://schemas.microsoft.com/office/powerpoint/2010/main" val="128975156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57"/>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FA21C7BB-9CD8-62BA-7371-FEC83CF774C1}"/>
              </a:ext>
            </a:extLst>
          </p:cNvPr>
          <p:cNvSpPr txBox="1"/>
          <p:nvPr/>
        </p:nvSpPr>
        <p:spPr>
          <a:xfrm>
            <a:off x="2335372" y="306173"/>
            <a:ext cx="917239" cy="400110"/>
          </a:xfrm>
          <a:prstGeom prst="rect">
            <a:avLst/>
          </a:prstGeom>
          <a:noFill/>
        </p:spPr>
        <p:txBody>
          <a:bodyPr wrap="none" rtlCol="0">
            <a:spAutoFit/>
          </a:bodyPr>
          <a:lstStyle/>
          <a:p>
            <a:r>
              <a:rPr kumimoji="1" lang="en-US" altLang="ja-JP" sz="2000" dirty="0">
                <a:latin typeface="Calibri" panose="020F0502020204030204" pitchFamily="34" charset="0"/>
                <a:cs typeface="Calibri" panose="020F0502020204030204" pitchFamily="34" charset="0"/>
              </a:rPr>
              <a:t>FILE 19</a:t>
            </a:r>
            <a:endParaRPr kumimoji="1" lang="ja-JP" altLang="en-US" sz="2000" dirty="0">
              <a:latin typeface="Calibri" panose="020F0502020204030204" pitchFamily="34" charset="0"/>
              <a:cs typeface="Calibri" panose="020F0502020204030204" pitchFamily="34" charset="0"/>
            </a:endParaRPr>
          </a:p>
        </p:txBody>
      </p:sp>
      <p:sp>
        <p:nvSpPr>
          <p:cNvPr id="3" name="テキスト ボックス 2">
            <a:extLst>
              <a:ext uri="{FF2B5EF4-FFF2-40B4-BE49-F238E27FC236}">
                <a16:creationId xmlns:a16="http://schemas.microsoft.com/office/drawing/2014/main" id="{10DAA066-A374-A11B-062E-08D4871F1D02}"/>
              </a:ext>
            </a:extLst>
          </p:cNvPr>
          <p:cNvSpPr txBox="1"/>
          <p:nvPr/>
        </p:nvSpPr>
        <p:spPr>
          <a:xfrm>
            <a:off x="2141373" y="1140261"/>
            <a:ext cx="6409127" cy="646331"/>
          </a:xfrm>
          <a:prstGeom prst="rect">
            <a:avLst/>
          </a:prstGeom>
          <a:noFill/>
        </p:spPr>
        <p:txBody>
          <a:bodyPr wrap="none" rtlCol="0">
            <a:spAutoFit/>
          </a:bodyPr>
          <a:lstStyle/>
          <a:p>
            <a:pPr algn="ctr"/>
            <a:r>
              <a:rPr kumimoji="1" lang="ja-JP" altLang="en-US" sz="3600" dirty="0">
                <a:latin typeface="HGPｺﾞｼｯｸE" panose="020B0900000000000000" pitchFamily="50" charset="-128"/>
                <a:ea typeface="HGPｺﾞｼｯｸE" panose="020B0900000000000000" pitchFamily="50" charset="-128"/>
              </a:rPr>
              <a:t>保育所の入所申し込みについて</a:t>
            </a:r>
          </a:p>
        </p:txBody>
      </p:sp>
      <p:sp>
        <p:nvSpPr>
          <p:cNvPr id="4" name="テキスト ボックス 3">
            <a:extLst>
              <a:ext uri="{FF2B5EF4-FFF2-40B4-BE49-F238E27FC236}">
                <a16:creationId xmlns:a16="http://schemas.microsoft.com/office/drawing/2014/main" id="{2C543B6C-D375-931B-3B9B-6977A32BA00E}"/>
              </a:ext>
            </a:extLst>
          </p:cNvPr>
          <p:cNvSpPr txBox="1"/>
          <p:nvPr/>
        </p:nvSpPr>
        <p:spPr>
          <a:xfrm>
            <a:off x="3120776" y="1877589"/>
            <a:ext cx="4450256" cy="646331"/>
          </a:xfrm>
          <a:prstGeom prst="rect">
            <a:avLst/>
          </a:prstGeom>
          <a:noFill/>
        </p:spPr>
        <p:txBody>
          <a:bodyPr wrap="none" rtlCol="0">
            <a:spAutoFit/>
          </a:bodyPr>
          <a:lstStyle/>
          <a:p>
            <a:pPr algn="ctr"/>
            <a:r>
              <a:rPr kumimoji="1" lang="ja-JP" altLang="en-US" sz="1800" u="sng" dirty="0">
                <a:uFill>
                  <a:solidFill>
                    <a:srgbClr val="FFFF00"/>
                  </a:solidFill>
                </a:uFill>
                <a:latin typeface="HGPｺﾞｼｯｸE" panose="020B0900000000000000" pitchFamily="50" charset="-128"/>
                <a:ea typeface="HGPｺﾞｼｯｸE" panose="020B0900000000000000" pitchFamily="50" charset="-128"/>
              </a:rPr>
              <a:t>各自治体により申し込み期間が異なります。</a:t>
            </a:r>
            <a:endParaRPr kumimoji="1" lang="en-US" altLang="ja-JP" sz="1800" u="sng" dirty="0">
              <a:uFill>
                <a:solidFill>
                  <a:srgbClr val="FFFF00"/>
                </a:solidFill>
              </a:uFill>
              <a:latin typeface="HGPｺﾞｼｯｸE" panose="020B0900000000000000" pitchFamily="50" charset="-128"/>
              <a:ea typeface="HGPｺﾞｼｯｸE" panose="020B0900000000000000" pitchFamily="50" charset="-128"/>
            </a:endParaRPr>
          </a:p>
          <a:p>
            <a:pPr algn="ctr"/>
            <a:r>
              <a:rPr kumimoji="1" lang="ja-JP" altLang="en-US" sz="1800" u="sng" dirty="0">
                <a:uFill>
                  <a:solidFill>
                    <a:srgbClr val="FFFF00"/>
                  </a:solidFill>
                </a:uFill>
                <a:latin typeface="HGPｺﾞｼｯｸE" panose="020B0900000000000000" pitchFamily="50" charset="-128"/>
                <a:ea typeface="HGPｺﾞｼｯｸE" panose="020B0900000000000000" pitchFamily="50" charset="-128"/>
              </a:rPr>
              <a:t>早めに確認しましょう</a:t>
            </a:r>
            <a:endParaRPr kumimoji="1" lang="en-US" altLang="ja-JP" sz="1800" u="sng" dirty="0">
              <a:uFill>
                <a:solidFill>
                  <a:srgbClr val="FFFF00"/>
                </a:solidFill>
              </a:uFill>
              <a:latin typeface="HGPｺﾞｼｯｸE" panose="020B0900000000000000" pitchFamily="50" charset="-128"/>
              <a:ea typeface="HGPｺﾞｼｯｸE" panose="020B0900000000000000" pitchFamily="50" charset="-128"/>
            </a:endParaRPr>
          </a:p>
        </p:txBody>
      </p:sp>
      <p:sp>
        <p:nvSpPr>
          <p:cNvPr id="5" name="テキスト ボックス 4">
            <a:extLst>
              <a:ext uri="{FF2B5EF4-FFF2-40B4-BE49-F238E27FC236}">
                <a16:creationId xmlns:a16="http://schemas.microsoft.com/office/drawing/2014/main" id="{D99612A1-4021-9C61-3BA5-32A27266A003}"/>
              </a:ext>
            </a:extLst>
          </p:cNvPr>
          <p:cNvSpPr txBox="1"/>
          <p:nvPr/>
        </p:nvSpPr>
        <p:spPr>
          <a:xfrm>
            <a:off x="529448" y="2702062"/>
            <a:ext cx="800219" cy="338554"/>
          </a:xfrm>
          <a:prstGeom prst="rect">
            <a:avLst/>
          </a:prstGeom>
          <a:noFill/>
        </p:spPr>
        <p:txBody>
          <a:bodyPr wrap="none" rtlCol="0">
            <a:spAutoFit/>
          </a:bodyPr>
          <a:lstStyle/>
          <a:p>
            <a:r>
              <a:rPr kumimoji="1" lang="ja-JP" altLang="en-US" sz="1600" dirty="0">
                <a:solidFill>
                  <a:srgbClr val="ED9A45"/>
                </a:solidFill>
                <a:latin typeface="HGPｺﾞｼｯｸE" panose="020B0900000000000000" pitchFamily="50" charset="-128"/>
                <a:ea typeface="HGPｺﾞｼｯｸE" panose="020B0900000000000000" pitchFamily="50" charset="-128"/>
              </a:rPr>
              <a:t>◎概要</a:t>
            </a:r>
          </a:p>
        </p:txBody>
      </p:sp>
      <p:sp>
        <p:nvSpPr>
          <p:cNvPr id="6" name="テキスト ボックス 5">
            <a:extLst>
              <a:ext uri="{FF2B5EF4-FFF2-40B4-BE49-F238E27FC236}">
                <a16:creationId xmlns:a16="http://schemas.microsoft.com/office/drawing/2014/main" id="{4B951807-4CEB-7533-65C6-6E89874D422E}"/>
              </a:ext>
            </a:extLst>
          </p:cNvPr>
          <p:cNvSpPr txBox="1"/>
          <p:nvPr/>
        </p:nvSpPr>
        <p:spPr>
          <a:xfrm>
            <a:off x="529448" y="3004547"/>
            <a:ext cx="6566221" cy="646331"/>
          </a:xfrm>
          <a:prstGeom prst="rect">
            <a:avLst/>
          </a:prstGeom>
          <a:noFill/>
        </p:spPr>
        <p:txBody>
          <a:bodyPr wrap="none" rtlCol="0">
            <a:spAutoFit/>
          </a:bodyPr>
          <a:lstStyle/>
          <a:p>
            <a:r>
              <a:rPr kumimoji="1" lang="ja-JP" altLang="en-US" sz="1200" dirty="0">
                <a:latin typeface="HGPｺﾞｼｯｸM" panose="020B0600000000000000" pitchFamily="50" charset="-128"/>
                <a:ea typeface="HGPｺﾞｼｯｸM" panose="020B0600000000000000" pitchFamily="50" charset="-128"/>
              </a:rPr>
              <a:t>・保育所には認可保育所と認可外保育所があります</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・認可保育所は厚生労働省管轄の児童福祉施設です</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・認可外保育所は、設置・運営に関して認可保育園よりも緩やかな基準が設けられている保育施設です</a:t>
            </a:r>
            <a:endParaRPr kumimoji="1" lang="en-US" altLang="ja-JP" sz="1200" dirty="0">
              <a:latin typeface="HGPｺﾞｼｯｸM" panose="020B0600000000000000" pitchFamily="50" charset="-128"/>
              <a:ea typeface="HGPｺﾞｼｯｸM" panose="020B0600000000000000" pitchFamily="50" charset="-128"/>
            </a:endParaRPr>
          </a:p>
        </p:txBody>
      </p:sp>
      <p:sp>
        <p:nvSpPr>
          <p:cNvPr id="7" name="テキスト ボックス 6">
            <a:extLst>
              <a:ext uri="{FF2B5EF4-FFF2-40B4-BE49-F238E27FC236}">
                <a16:creationId xmlns:a16="http://schemas.microsoft.com/office/drawing/2014/main" id="{886D24DD-A4D6-0BA3-9D5D-D8CD3F1958C8}"/>
              </a:ext>
            </a:extLst>
          </p:cNvPr>
          <p:cNvSpPr txBox="1"/>
          <p:nvPr/>
        </p:nvSpPr>
        <p:spPr>
          <a:xfrm>
            <a:off x="529447" y="3791508"/>
            <a:ext cx="1162498" cy="338554"/>
          </a:xfrm>
          <a:prstGeom prst="rect">
            <a:avLst/>
          </a:prstGeom>
          <a:noFill/>
        </p:spPr>
        <p:txBody>
          <a:bodyPr wrap="none" rtlCol="0">
            <a:spAutoFit/>
          </a:bodyPr>
          <a:lstStyle/>
          <a:p>
            <a:r>
              <a:rPr kumimoji="1" lang="ja-JP" altLang="en-US" sz="1600" dirty="0">
                <a:solidFill>
                  <a:srgbClr val="ED9A45"/>
                </a:solidFill>
                <a:latin typeface="HGPｺﾞｼｯｸE" panose="020B0900000000000000" pitchFamily="50" charset="-128"/>
                <a:ea typeface="HGPｺﾞｼｯｸE" panose="020B0900000000000000" pitchFamily="50" charset="-128"/>
              </a:rPr>
              <a:t>◎申し込み</a:t>
            </a:r>
          </a:p>
        </p:txBody>
      </p:sp>
      <p:sp>
        <p:nvSpPr>
          <p:cNvPr id="11" name="テキスト ボックス 10">
            <a:extLst>
              <a:ext uri="{FF2B5EF4-FFF2-40B4-BE49-F238E27FC236}">
                <a16:creationId xmlns:a16="http://schemas.microsoft.com/office/drawing/2014/main" id="{E9133890-C3EA-AB3A-0CE9-04ED9B613FA1}"/>
              </a:ext>
            </a:extLst>
          </p:cNvPr>
          <p:cNvSpPr txBox="1"/>
          <p:nvPr/>
        </p:nvSpPr>
        <p:spPr>
          <a:xfrm>
            <a:off x="529446" y="4106432"/>
            <a:ext cx="9632917" cy="461665"/>
          </a:xfrm>
          <a:prstGeom prst="rect">
            <a:avLst/>
          </a:prstGeom>
          <a:noFill/>
        </p:spPr>
        <p:txBody>
          <a:bodyPr wrap="square" rtlCol="0">
            <a:spAutoFit/>
          </a:bodyPr>
          <a:lstStyle/>
          <a:p>
            <a:r>
              <a:rPr kumimoji="1" lang="ja-JP" altLang="en-US" sz="1200" dirty="0">
                <a:latin typeface="HGPｺﾞｼｯｸM" panose="020B0600000000000000" pitchFamily="50" charset="-128"/>
                <a:ea typeface="HGPｺﾞｼｯｸM" panose="020B0600000000000000" pitchFamily="50" charset="-128"/>
              </a:rPr>
              <a:t>・認可保育所の手続きは各自治体が行っています</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a:t>
            </a:r>
            <a:r>
              <a:rPr kumimoji="1" lang="ja-JP" altLang="en-US" sz="1200" dirty="0">
                <a:solidFill>
                  <a:srgbClr val="FF0000"/>
                </a:solidFill>
                <a:latin typeface="HGPｺﾞｼｯｸM" panose="020B0600000000000000" pitchFamily="50" charset="-128"/>
                <a:ea typeface="HGPｺﾞｼｯｸM" panose="020B0600000000000000" pitchFamily="50" charset="-128"/>
              </a:rPr>
              <a:t>申し込み期限や手続き方法は自治体により異なるため、早めに確認しましょう</a:t>
            </a:r>
            <a:endParaRPr kumimoji="1" lang="en-US" altLang="ja-JP" sz="1200" dirty="0">
              <a:solidFill>
                <a:srgbClr val="FF0000"/>
              </a:solidFill>
              <a:latin typeface="HGPｺﾞｼｯｸM" panose="020B0600000000000000" pitchFamily="50" charset="-128"/>
              <a:ea typeface="HGPｺﾞｼｯｸM" panose="020B0600000000000000" pitchFamily="50" charset="-128"/>
            </a:endParaRPr>
          </a:p>
        </p:txBody>
      </p:sp>
      <p:sp>
        <p:nvSpPr>
          <p:cNvPr id="10" name="四角形: 角を丸くする 9">
            <a:extLst>
              <a:ext uri="{FF2B5EF4-FFF2-40B4-BE49-F238E27FC236}">
                <a16:creationId xmlns:a16="http://schemas.microsoft.com/office/drawing/2014/main" id="{18B1BEE3-DCD0-C34F-FFDA-168B86C1E24B}"/>
              </a:ext>
            </a:extLst>
          </p:cNvPr>
          <p:cNvSpPr/>
          <p:nvPr/>
        </p:nvSpPr>
        <p:spPr>
          <a:xfrm>
            <a:off x="680192" y="1240365"/>
            <a:ext cx="1234820" cy="444273"/>
          </a:xfrm>
          <a:prstGeom prst="roundRect">
            <a:avLst/>
          </a:prstGeom>
          <a:solidFill>
            <a:srgbClr val="ED9A45"/>
          </a:solidFill>
          <a:ln>
            <a:solidFill>
              <a:srgbClr val="ED9A4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ボックス 11">
            <a:extLst>
              <a:ext uri="{FF2B5EF4-FFF2-40B4-BE49-F238E27FC236}">
                <a16:creationId xmlns:a16="http://schemas.microsoft.com/office/drawing/2014/main" id="{D55510A1-0470-1775-4203-5E59E3434752}"/>
              </a:ext>
            </a:extLst>
          </p:cNvPr>
          <p:cNvSpPr txBox="1"/>
          <p:nvPr/>
        </p:nvSpPr>
        <p:spPr>
          <a:xfrm>
            <a:off x="718851" y="1247577"/>
            <a:ext cx="1196161" cy="469359"/>
          </a:xfrm>
          <a:prstGeom prst="rect">
            <a:avLst/>
          </a:prstGeom>
          <a:noFill/>
        </p:spPr>
        <p:txBody>
          <a:bodyPr wrap="square" rtlCol="0">
            <a:spAutoFit/>
          </a:bodyPr>
          <a:lstStyle/>
          <a:p>
            <a:pPr algn="ctr"/>
            <a:r>
              <a:rPr kumimoji="1" lang="ja-JP" altLang="en-US" sz="1050" b="1" dirty="0">
                <a:solidFill>
                  <a:schemeClr val="bg1"/>
                </a:solidFill>
                <a:latin typeface="Calibri" panose="020F0502020204030204" pitchFamily="34" charset="0"/>
                <a:ea typeface="+mj-ea"/>
                <a:cs typeface="Calibri" panose="020F0502020204030204" pitchFamily="34" charset="0"/>
              </a:rPr>
              <a:t>子どもが生まれた</a:t>
            </a:r>
            <a:endParaRPr kumimoji="1" lang="en-US" altLang="ja-JP" sz="1050" b="1" dirty="0">
              <a:solidFill>
                <a:schemeClr val="bg1"/>
              </a:solidFill>
              <a:latin typeface="Calibri" panose="020F0502020204030204" pitchFamily="34" charset="0"/>
              <a:ea typeface="+mj-ea"/>
              <a:cs typeface="Calibri" panose="020F0502020204030204" pitchFamily="34" charset="0"/>
            </a:endParaRPr>
          </a:p>
          <a:p>
            <a:pPr algn="ctr"/>
            <a:r>
              <a:rPr kumimoji="1" lang="ja-JP" altLang="en-US" b="1" dirty="0">
                <a:solidFill>
                  <a:schemeClr val="bg1"/>
                </a:solidFill>
                <a:latin typeface="Calibri" panose="020F0502020204030204" pitchFamily="34" charset="0"/>
                <a:ea typeface="+mj-ea"/>
                <a:cs typeface="Calibri" panose="020F0502020204030204" pitchFamily="34" charset="0"/>
              </a:rPr>
              <a:t>従業員</a:t>
            </a:r>
          </a:p>
        </p:txBody>
      </p:sp>
    </p:spTree>
    <p:extLst>
      <p:ext uri="{BB962C8B-B14F-4D97-AF65-F5344CB8AC3E}">
        <p14:creationId xmlns:p14="http://schemas.microsoft.com/office/powerpoint/2010/main" val="419462859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57"/>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FA21C7BB-9CD8-62BA-7371-FEC83CF774C1}"/>
              </a:ext>
            </a:extLst>
          </p:cNvPr>
          <p:cNvSpPr txBox="1"/>
          <p:nvPr/>
        </p:nvSpPr>
        <p:spPr>
          <a:xfrm>
            <a:off x="2335372" y="306173"/>
            <a:ext cx="917239" cy="400110"/>
          </a:xfrm>
          <a:prstGeom prst="rect">
            <a:avLst/>
          </a:prstGeom>
          <a:noFill/>
        </p:spPr>
        <p:txBody>
          <a:bodyPr wrap="none" rtlCol="0">
            <a:spAutoFit/>
          </a:bodyPr>
          <a:lstStyle/>
          <a:p>
            <a:r>
              <a:rPr kumimoji="1" lang="en-US" altLang="ja-JP" sz="2000" dirty="0">
                <a:latin typeface="Calibri" panose="020F0502020204030204" pitchFamily="34" charset="0"/>
                <a:cs typeface="Calibri" panose="020F0502020204030204" pitchFamily="34" charset="0"/>
              </a:rPr>
              <a:t>FILE 20</a:t>
            </a:r>
            <a:endParaRPr kumimoji="1" lang="ja-JP" altLang="en-US" sz="2000" dirty="0">
              <a:latin typeface="Calibri" panose="020F0502020204030204" pitchFamily="34" charset="0"/>
              <a:cs typeface="Calibri" panose="020F0502020204030204" pitchFamily="34" charset="0"/>
            </a:endParaRPr>
          </a:p>
        </p:txBody>
      </p:sp>
      <p:sp>
        <p:nvSpPr>
          <p:cNvPr id="3" name="テキスト ボックス 2">
            <a:extLst>
              <a:ext uri="{FF2B5EF4-FFF2-40B4-BE49-F238E27FC236}">
                <a16:creationId xmlns:a16="http://schemas.microsoft.com/office/drawing/2014/main" id="{10DAA066-A374-A11B-062E-08D4871F1D02}"/>
              </a:ext>
            </a:extLst>
          </p:cNvPr>
          <p:cNvSpPr txBox="1"/>
          <p:nvPr/>
        </p:nvSpPr>
        <p:spPr>
          <a:xfrm>
            <a:off x="2433924" y="1140261"/>
            <a:ext cx="5824030" cy="646331"/>
          </a:xfrm>
          <a:prstGeom prst="rect">
            <a:avLst/>
          </a:prstGeom>
          <a:noFill/>
        </p:spPr>
        <p:txBody>
          <a:bodyPr wrap="none" rtlCol="0">
            <a:spAutoFit/>
          </a:bodyPr>
          <a:lstStyle/>
          <a:p>
            <a:pPr algn="ctr"/>
            <a:r>
              <a:rPr kumimoji="1" lang="ja-JP" altLang="en-US" sz="3600" dirty="0">
                <a:latin typeface="HGPｺﾞｼｯｸE" panose="020B0900000000000000" pitchFamily="50" charset="-128"/>
                <a:ea typeface="HGPｺﾞｼｯｸE" panose="020B0900000000000000" pitchFamily="50" charset="-128"/>
              </a:rPr>
              <a:t>育休の延長・再延長について</a:t>
            </a:r>
          </a:p>
        </p:txBody>
      </p:sp>
      <p:sp>
        <p:nvSpPr>
          <p:cNvPr id="4" name="テキスト ボックス 3">
            <a:extLst>
              <a:ext uri="{FF2B5EF4-FFF2-40B4-BE49-F238E27FC236}">
                <a16:creationId xmlns:a16="http://schemas.microsoft.com/office/drawing/2014/main" id="{2C543B6C-D375-931B-3B9B-6977A32BA00E}"/>
              </a:ext>
            </a:extLst>
          </p:cNvPr>
          <p:cNvSpPr txBox="1"/>
          <p:nvPr/>
        </p:nvSpPr>
        <p:spPr>
          <a:xfrm>
            <a:off x="3123982" y="1866012"/>
            <a:ext cx="4443845" cy="646331"/>
          </a:xfrm>
          <a:prstGeom prst="rect">
            <a:avLst/>
          </a:prstGeom>
          <a:noFill/>
        </p:spPr>
        <p:txBody>
          <a:bodyPr wrap="none" rtlCol="0">
            <a:spAutoFit/>
          </a:bodyPr>
          <a:lstStyle/>
          <a:p>
            <a:pPr algn="ctr"/>
            <a:r>
              <a:rPr kumimoji="1" lang="ja-JP" altLang="en-US" sz="1800" u="sng" dirty="0">
                <a:uFill>
                  <a:solidFill>
                    <a:srgbClr val="FFFF00"/>
                  </a:solidFill>
                </a:uFill>
                <a:latin typeface="HGPｺﾞｼｯｸE" panose="020B0900000000000000" pitchFamily="50" charset="-128"/>
                <a:ea typeface="HGPｺﾞｼｯｸE" panose="020B0900000000000000" pitchFamily="50" charset="-128"/>
              </a:rPr>
              <a:t>保育所に入れないなど特別な事情があれば</a:t>
            </a:r>
            <a:endParaRPr kumimoji="1" lang="en-US" altLang="ja-JP" sz="1800" u="sng" dirty="0">
              <a:uFill>
                <a:solidFill>
                  <a:srgbClr val="FFFF00"/>
                </a:solidFill>
              </a:uFill>
              <a:latin typeface="HGPｺﾞｼｯｸE" panose="020B0900000000000000" pitchFamily="50" charset="-128"/>
              <a:ea typeface="HGPｺﾞｼｯｸE" panose="020B0900000000000000" pitchFamily="50" charset="-128"/>
            </a:endParaRPr>
          </a:p>
          <a:p>
            <a:pPr algn="ctr"/>
            <a:r>
              <a:rPr kumimoji="1" lang="ja-JP" altLang="en-US" sz="1800" u="sng" dirty="0">
                <a:uFill>
                  <a:solidFill>
                    <a:srgbClr val="FFFF00"/>
                  </a:solidFill>
                </a:uFill>
                <a:latin typeface="HGPｺﾞｼｯｸE" panose="020B0900000000000000" pitchFamily="50" charset="-128"/>
                <a:ea typeface="HGPｺﾞｼｯｸE" panose="020B0900000000000000" pitchFamily="50" charset="-128"/>
              </a:rPr>
              <a:t>育休の期間を延長できます</a:t>
            </a:r>
            <a:endParaRPr kumimoji="1" lang="en-US" altLang="ja-JP" sz="1800" u="sng" dirty="0">
              <a:uFill>
                <a:solidFill>
                  <a:srgbClr val="FFFF00"/>
                </a:solidFill>
              </a:uFill>
              <a:latin typeface="HGPｺﾞｼｯｸE" panose="020B0900000000000000" pitchFamily="50" charset="-128"/>
              <a:ea typeface="HGPｺﾞｼｯｸE" panose="020B0900000000000000" pitchFamily="50" charset="-128"/>
            </a:endParaRPr>
          </a:p>
        </p:txBody>
      </p:sp>
      <p:sp>
        <p:nvSpPr>
          <p:cNvPr id="5" name="テキスト ボックス 4">
            <a:extLst>
              <a:ext uri="{FF2B5EF4-FFF2-40B4-BE49-F238E27FC236}">
                <a16:creationId xmlns:a16="http://schemas.microsoft.com/office/drawing/2014/main" id="{D99612A1-4021-9C61-3BA5-32A27266A003}"/>
              </a:ext>
            </a:extLst>
          </p:cNvPr>
          <p:cNvSpPr txBox="1"/>
          <p:nvPr/>
        </p:nvSpPr>
        <p:spPr>
          <a:xfrm>
            <a:off x="529448" y="2702062"/>
            <a:ext cx="2129109" cy="338554"/>
          </a:xfrm>
          <a:prstGeom prst="rect">
            <a:avLst/>
          </a:prstGeom>
          <a:noFill/>
        </p:spPr>
        <p:txBody>
          <a:bodyPr wrap="none" rtlCol="0">
            <a:spAutoFit/>
          </a:bodyPr>
          <a:lstStyle/>
          <a:p>
            <a:r>
              <a:rPr kumimoji="1" lang="ja-JP" altLang="en-US" sz="1600" dirty="0">
                <a:solidFill>
                  <a:srgbClr val="ED9A45"/>
                </a:solidFill>
                <a:latin typeface="HGPｺﾞｼｯｸE" panose="020B0900000000000000" pitchFamily="50" charset="-128"/>
                <a:ea typeface="HGPｺﾞｼｯｸE" panose="020B0900000000000000" pitchFamily="50" charset="-128"/>
              </a:rPr>
              <a:t>◎育休の延長・再延長</a:t>
            </a:r>
          </a:p>
        </p:txBody>
      </p:sp>
      <p:sp>
        <p:nvSpPr>
          <p:cNvPr id="6" name="テキスト ボックス 5">
            <a:extLst>
              <a:ext uri="{FF2B5EF4-FFF2-40B4-BE49-F238E27FC236}">
                <a16:creationId xmlns:a16="http://schemas.microsoft.com/office/drawing/2014/main" id="{4B951807-4CEB-7533-65C6-6E89874D422E}"/>
              </a:ext>
            </a:extLst>
          </p:cNvPr>
          <p:cNvSpPr txBox="1"/>
          <p:nvPr/>
        </p:nvSpPr>
        <p:spPr>
          <a:xfrm>
            <a:off x="529448" y="3004547"/>
            <a:ext cx="8258992" cy="1384995"/>
          </a:xfrm>
          <a:prstGeom prst="rect">
            <a:avLst/>
          </a:prstGeom>
          <a:noFill/>
        </p:spPr>
        <p:txBody>
          <a:bodyPr wrap="none" rtlCol="0">
            <a:spAutoFit/>
          </a:bodyPr>
          <a:lstStyle/>
          <a:p>
            <a:r>
              <a:rPr kumimoji="1" lang="ja-JP" altLang="en-US" sz="1200" dirty="0">
                <a:latin typeface="HGPｺﾞｼｯｸM" panose="020B0600000000000000" pitchFamily="50" charset="-128"/>
                <a:ea typeface="HGPｺﾞｼｯｸM" panose="020B0600000000000000" pitchFamily="50" charset="-128"/>
              </a:rPr>
              <a:t>・子どもが１歳になる育児休業終了予定日に認可保育所に入れない場合、子どもが１歳６カ月になるまで育児休業を延長できます</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・子どもが１歳６カ月になる育児休業終了予定日に認可保育所に入れない場合、子どもが２歳になるまで育児休業を延長できます</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・育児休業を延長（再延長）するときは下記の書類を延長する２週間前までに提出してください</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　［書類一覧］</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　・「育児休業申出書」（社内の●●にてダウンロード可能です）</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　・「保育所入所保留通知書」（市区町村が発行する）</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　・「待機児童証明書」（市区町村が発行する）</a:t>
            </a:r>
            <a:endParaRPr kumimoji="1" lang="en-US" altLang="ja-JP" sz="1200" dirty="0">
              <a:latin typeface="HGPｺﾞｼｯｸM" panose="020B0600000000000000" pitchFamily="50" charset="-128"/>
              <a:ea typeface="HGPｺﾞｼｯｸM" panose="020B0600000000000000" pitchFamily="50" charset="-128"/>
            </a:endParaRPr>
          </a:p>
        </p:txBody>
      </p:sp>
      <p:sp>
        <p:nvSpPr>
          <p:cNvPr id="7" name="テキスト ボックス 6">
            <a:extLst>
              <a:ext uri="{FF2B5EF4-FFF2-40B4-BE49-F238E27FC236}">
                <a16:creationId xmlns:a16="http://schemas.microsoft.com/office/drawing/2014/main" id="{886D24DD-A4D6-0BA3-9D5D-D8CD3F1958C8}"/>
              </a:ext>
            </a:extLst>
          </p:cNvPr>
          <p:cNvSpPr txBox="1"/>
          <p:nvPr/>
        </p:nvSpPr>
        <p:spPr>
          <a:xfrm>
            <a:off x="529447" y="4478319"/>
            <a:ext cx="2642070" cy="338554"/>
          </a:xfrm>
          <a:prstGeom prst="rect">
            <a:avLst/>
          </a:prstGeom>
          <a:noFill/>
        </p:spPr>
        <p:txBody>
          <a:bodyPr wrap="none" rtlCol="0">
            <a:spAutoFit/>
          </a:bodyPr>
          <a:lstStyle/>
          <a:p>
            <a:r>
              <a:rPr kumimoji="1" lang="ja-JP" altLang="en-US" sz="1600" dirty="0">
                <a:solidFill>
                  <a:srgbClr val="ED9A45"/>
                </a:solidFill>
                <a:latin typeface="HGPｺﾞｼｯｸE" panose="020B0900000000000000" pitchFamily="50" charset="-128"/>
                <a:ea typeface="HGPｺﾞｼｯｸE" panose="020B0900000000000000" pitchFamily="50" charset="-128"/>
              </a:rPr>
              <a:t>◎延長（再延長）時の給付金</a:t>
            </a:r>
          </a:p>
        </p:txBody>
      </p:sp>
      <p:sp>
        <p:nvSpPr>
          <p:cNvPr id="11" name="テキスト ボックス 10">
            <a:extLst>
              <a:ext uri="{FF2B5EF4-FFF2-40B4-BE49-F238E27FC236}">
                <a16:creationId xmlns:a16="http://schemas.microsoft.com/office/drawing/2014/main" id="{E9133890-C3EA-AB3A-0CE9-04ED9B613FA1}"/>
              </a:ext>
            </a:extLst>
          </p:cNvPr>
          <p:cNvSpPr txBox="1"/>
          <p:nvPr/>
        </p:nvSpPr>
        <p:spPr>
          <a:xfrm>
            <a:off x="529447" y="4791048"/>
            <a:ext cx="9632917" cy="830997"/>
          </a:xfrm>
          <a:prstGeom prst="rect">
            <a:avLst/>
          </a:prstGeom>
          <a:noFill/>
        </p:spPr>
        <p:txBody>
          <a:bodyPr wrap="square" rtlCol="0">
            <a:spAutoFit/>
          </a:bodyPr>
          <a:lstStyle/>
          <a:p>
            <a:r>
              <a:rPr kumimoji="1" lang="ja-JP" altLang="en-US" sz="1200" dirty="0">
                <a:latin typeface="HGPｺﾞｼｯｸM" panose="020B0600000000000000" pitchFamily="50" charset="-128"/>
                <a:ea typeface="HGPｺﾞｼｯｸM" panose="020B0600000000000000" pitchFamily="50" charset="-128"/>
              </a:rPr>
              <a:t>・育児休業給付金は、育児・介護休業法が定める理由により延長（再延長）したときは、引き続き支給されます</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・延長（再延長）の理由を確認するために、自治体が発行した保育所に入れないことの通知書（保育所入所保留通知書や待機児童証明書のいずれか）</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　を提出してください</a:t>
            </a:r>
            <a:endParaRPr kumimoji="1" lang="en-US" altLang="ja-JP" sz="1200" dirty="0">
              <a:latin typeface="HGPｺﾞｼｯｸM" panose="020B0600000000000000" pitchFamily="50" charset="-128"/>
              <a:ea typeface="HGPｺﾞｼｯｸM" panose="020B0600000000000000" pitchFamily="50" charset="-128"/>
            </a:endParaRPr>
          </a:p>
          <a:p>
            <a:r>
              <a:rPr kumimoji="1" lang="en-US" altLang="ja-JP" sz="1200" dirty="0">
                <a:latin typeface="HGPｺﾞｼｯｸM" panose="020B0600000000000000" pitchFamily="50" charset="-128"/>
                <a:ea typeface="HGPｺﾞｼｯｸM" panose="020B0600000000000000" pitchFamily="50" charset="-128"/>
              </a:rPr>
              <a:t>※</a:t>
            </a:r>
            <a:r>
              <a:rPr kumimoji="1" lang="ja-JP" altLang="en-US" sz="1200" dirty="0">
                <a:latin typeface="HGPｺﾞｼｯｸM" panose="020B0600000000000000" pitchFamily="50" charset="-128"/>
                <a:ea typeface="HGPｺﾞｼｯｸM" panose="020B0600000000000000" pitchFamily="50" charset="-128"/>
              </a:rPr>
              <a:t>認可外保育所は対象外</a:t>
            </a:r>
            <a:endParaRPr kumimoji="1" lang="en-US" altLang="ja-JP" sz="1200" dirty="0">
              <a:latin typeface="HGPｺﾞｼｯｸM" panose="020B0600000000000000" pitchFamily="50" charset="-128"/>
              <a:ea typeface="HGPｺﾞｼｯｸM" panose="020B0600000000000000" pitchFamily="50" charset="-128"/>
            </a:endParaRPr>
          </a:p>
        </p:txBody>
      </p:sp>
      <p:sp>
        <p:nvSpPr>
          <p:cNvPr id="8" name="四角形: 角を丸くする 7">
            <a:extLst>
              <a:ext uri="{FF2B5EF4-FFF2-40B4-BE49-F238E27FC236}">
                <a16:creationId xmlns:a16="http://schemas.microsoft.com/office/drawing/2014/main" id="{44857032-7559-13B2-A094-20DC441DFC22}"/>
              </a:ext>
            </a:extLst>
          </p:cNvPr>
          <p:cNvSpPr/>
          <p:nvPr/>
        </p:nvSpPr>
        <p:spPr>
          <a:xfrm>
            <a:off x="680192" y="1260277"/>
            <a:ext cx="1234820" cy="424361"/>
          </a:xfrm>
          <a:prstGeom prst="roundRect">
            <a:avLst/>
          </a:prstGeom>
          <a:solidFill>
            <a:srgbClr val="ED9A45"/>
          </a:solidFill>
          <a:ln>
            <a:solidFill>
              <a:srgbClr val="ED9A4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a:extLst>
              <a:ext uri="{FF2B5EF4-FFF2-40B4-BE49-F238E27FC236}">
                <a16:creationId xmlns:a16="http://schemas.microsoft.com/office/drawing/2014/main" id="{98160E56-ED4C-F61C-5399-E341B38A80C0}"/>
              </a:ext>
            </a:extLst>
          </p:cNvPr>
          <p:cNvSpPr txBox="1"/>
          <p:nvPr/>
        </p:nvSpPr>
        <p:spPr>
          <a:xfrm>
            <a:off x="718851" y="1247577"/>
            <a:ext cx="1196161" cy="469359"/>
          </a:xfrm>
          <a:prstGeom prst="rect">
            <a:avLst/>
          </a:prstGeom>
          <a:noFill/>
        </p:spPr>
        <p:txBody>
          <a:bodyPr wrap="square" rtlCol="0">
            <a:spAutoFit/>
          </a:bodyPr>
          <a:lstStyle/>
          <a:p>
            <a:pPr algn="ctr"/>
            <a:r>
              <a:rPr kumimoji="1" lang="ja-JP" altLang="en-US" sz="1050" b="1" dirty="0">
                <a:solidFill>
                  <a:schemeClr val="bg1"/>
                </a:solidFill>
                <a:latin typeface="Calibri" panose="020F0502020204030204" pitchFamily="34" charset="0"/>
                <a:ea typeface="+mj-ea"/>
                <a:cs typeface="Calibri" panose="020F0502020204030204" pitchFamily="34" charset="0"/>
              </a:rPr>
              <a:t>子どもが生まれた</a:t>
            </a:r>
            <a:endParaRPr kumimoji="1" lang="en-US" altLang="ja-JP" sz="1050" b="1" dirty="0">
              <a:solidFill>
                <a:schemeClr val="bg1"/>
              </a:solidFill>
              <a:latin typeface="Calibri" panose="020F0502020204030204" pitchFamily="34" charset="0"/>
              <a:ea typeface="+mj-ea"/>
              <a:cs typeface="Calibri" panose="020F0502020204030204" pitchFamily="34" charset="0"/>
            </a:endParaRPr>
          </a:p>
          <a:p>
            <a:pPr algn="ctr"/>
            <a:r>
              <a:rPr kumimoji="1" lang="ja-JP" altLang="en-US" b="1" dirty="0">
                <a:solidFill>
                  <a:schemeClr val="bg1"/>
                </a:solidFill>
                <a:latin typeface="Calibri" panose="020F0502020204030204" pitchFamily="34" charset="0"/>
                <a:ea typeface="+mj-ea"/>
                <a:cs typeface="Calibri" panose="020F0502020204030204" pitchFamily="34" charset="0"/>
              </a:rPr>
              <a:t>従業員</a:t>
            </a:r>
          </a:p>
        </p:txBody>
      </p:sp>
    </p:spTree>
    <p:extLst>
      <p:ext uri="{BB962C8B-B14F-4D97-AF65-F5344CB8AC3E}">
        <p14:creationId xmlns:p14="http://schemas.microsoft.com/office/powerpoint/2010/main" val="405064541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57"/>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FA21C7BB-9CD8-62BA-7371-FEC83CF774C1}"/>
              </a:ext>
            </a:extLst>
          </p:cNvPr>
          <p:cNvSpPr txBox="1"/>
          <p:nvPr/>
        </p:nvSpPr>
        <p:spPr>
          <a:xfrm>
            <a:off x="2335372" y="306173"/>
            <a:ext cx="917239" cy="400110"/>
          </a:xfrm>
          <a:prstGeom prst="rect">
            <a:avLst/>
          </a:prstGeom>
          <a:noFill/>
        </p:spPr>
        <p:txBody>
          <a:bodyPr wrap="none" rtlCol="0">
            <a:spAutoFit/>
          </a:bodyPr>
          <a:lstStyle/>
          <a:p>
            <a:r>
              <a:rPr kumimoji="1" lang="en-US" altLang="ja-JP" sz="2000" dirty="0">
                <a:latin typeface="Calibri" panose="020F0502020204030204" pitchFamily="34" charset="0"/>
                <a:cs typeface="Calibri" panose="020F0502020204030204" pitchFamily="34" charset="0"/>
              </a:rPr>
              <a:t>FILE 21</a:t>
            </a:r>
            <a:endParaRPr kumimoji="1" lang="ja-JP" altLang="en-US" sz="2000" dirty="0">
              <a:latin typeface="Calibri" panose="020F0502020204030204" pitchFamily="34" charset="0"/>
              <a:cs typeface="Calibri" panose="020F0502020204030204" pitchFamily="34" charset="0"/>
            </a:endParaRPr>
          </a:p>
        </p:txBody>
      </p:sp>
      <p:sp>
        <p:nvSpPr>
          <p:cNvPr id="3" name="テキスト ボックス 2">
            <a:extLst>
              <a:ext uri="{FF2B5EF4-FFF2-40B4-BE49-F238E27FC236}">
                <a16:creationId xmlns:a16="http://schemas.microsoft.com/office/drawing/2014/main" id="{10DAA066-A374-A11B-062E-08D4871F1D02}"/>
              </a:ext>
            </a:extLst>
          </p:cNvPr>
          <p:cNvSpPr txBox="1"/>
          <p:nvPr/>
        </p:nvSpPr>
        <p:spPr>
          <a:xfrm>
            <a:off x="2069250" y="1140261"/>
            <a:ext cx="6553397" cy="646331"/>
          </a:xfrm>
          <a:prstGeom prst="rect">
            <a:avLst/>
          </a:prstGeom>
          <a:noFill/>
        </p:spPr>
        <p:txBody>
          <a:bodyPr wrap="none" rtlCol="0">
            <a:spAutoFit/>
          </a:bodyPr>
          <a:lstStyle/>
          <a:p>
            <a:pPr algn="ctr"/>
            <a:r>
              <a:rPr kumimoji="1" lang="ja-JP" altLang="en-US" sz="3600" dirty="0">
                <a:latin typeface="HGPｺﾞｼｯｸE" panose="020B0900000000000000" pitchFamily="50" charset="-128"/>
                <a:ea typeface="HGPｺﾞｼｯｸE" panose="020B0900000000000000" pitchFamily="50" charset="-128"/>
              </a:rPr>
              <a:t>同僚・部下が休業したときの対応</a:t>
            </a:r>
          </a:p>
        </p:txBody>
      </p:sp>
      <p:sp>
        <p:nvSpPr>
          <p:cNvPr id="4" name="テキスト ボックス 3">
            <a:extLst>
              <a:ext uri="{FF2B5EF4-FFF2-40B4-BE49-F238E27FC236}">
                <a16:creationId xmlns:a16="http://schemas.microsoft.com/office/drawing/2014/main" id="{2C543B6C-D375-931B-3B9B-6977A32BA00E}"/>
              </a:ext>
            </a:extLst>
          </p:cNvPr>
          <p:cNvSpPr txBox="1"/>
          <p:nvPr/>
        </p:nvSpPr>
        <p:spPr>
          <a:xfrm>
            <a:off x="3704270" y="1897404"/>
            <a:ext cx="3283271" cy="646331"/>
          </a:xfrm>
          <a:prstGeom prst="rect">
            <a:avLst/>
          </a:prstGeom>
          <a:noFill/>
        </p:spPr>
        <p:txBody>
          <a:bodyPr wrap="none" rtlCol="0">
            <a:spAutoFit/>
          </a:bodyPr>
          <a:lstStyle/>
          <a:p>
            <a:pPr algn="ctr"/>
            <a:r>
              <a:rPr kumimoji="1" lang="ja-JP" altLang="en-US" sz="1800" u="sng" dirty="0">
                <a:uFill>
                  <a:solidFill>
                    <a:srgbClr val="FFFF00"/>
                  </a:solidFill>
                </a:uFill>
                <a:latin typeface="HGPｺﾞｼｯｸE" panose="020B0900000000000000" pitchFamily="50" charset="-128"/>
                <a:ea typeface="HGPｺﾞｼｯｸE" panose="020B0900000000000000" pitchFamily="50" charset="-128"/>
              </a:rPr>
              <a:t>休業中の従業員も会社の一員。</a:t>
            </a:r>
            <a:endParaRPr kumimoji="1" lang="en-US" altLang="ja-JP" sz="1800" u="sng" dirty="0">
              <a:uFill>
                <a:solidFill>
                  <a:srgbClr val="FFFF00"/>
                </a:solidFill>
              </a:uFill>
              <a:latin typeface="HGPｺﾞｼｯｸE" panose="020B0900000000000000" pitchFamily="50" charset="-128"/>
              <a:ea typeface="HGPｺﾞｼｯｸE" panose="020B0900000000000000" pitchFamily="50" charset="-128"/>
            </a:endParaRPr>
          </a:p>
          <a:p>
            <a:pPr algn="ctr"/>
            <a:r>
              <a:rPr kumimoji="1" lang="ja-JP" altLang="en-US" sz="1800" u="sng" dirty="0">
                <a:uFill>
                  <a:solidFill>
                    <a:srgbClr val="FFFF00"/>
                  </a:solidFill>
                </a:uFill>
                <a:latin typeface="HGPｺﾞｼｯｸE" panose="020B0900000000000000" pitchFamily="50" charset="-128"/>
                <a:ea typeface="HGPｺﾞｼｯｸE" panose="020B0900000000000000" pitchFamily="50" charset="-128"/>
              </a:rPr>
              <a:t>温かな対応をお願いします</a:t>
            </a:r>
            <a:endParaRPr kumimoji="1" lang="en-US" altLang="ja-JP" sz="1800" u="sng" dirty="0">
              <a:uFill>
                <a:solidFill>
                  <a:srgbClr val="FFFF00"/>
                </a:solidFill>
              </a:uFill>
              <a:latin typeface="HGPｺﾞｼｯｸE" panose="020B0900000000000000" pitchFamily="50" charset="-128"/>
              <a:ea typeface="HGPｺﾞｼｯｸE" panose="020B0900000000000000" pitchFamily="50" charset="-128"/>
            </a:endParaRPr>
          </a:p>
        </p:txBody>
      </p:sp>
      <p:sp>
        <p:nvSpPr>
          <p:cNvPr id="5" name="テキスト ボックス 4">
            <a:extLst>
              <a:ext uri="{FF2B5EF4-FFF2-40B4-BE49-F238E27FC236}">
                <a16:creationId xmlns:a16="http://schemas.microsoft.com/office/drawing/2014/main" id="{D99612A1-4021-9C61-3BA5-32A27266A003}"/>
              </a:ext>
            </a:extLst>
          </p:cNvPr>
          <p:cNvSpPr txBox="1"/>
          <p:nvPr/>
        </p:nvSpPr>
        <p:spPr>
          <a:xfrm>
            <a:off x="529448" y="2702062"/>
            <a:ext cx="1616148" cy="338554"/>
          </a:xfrm>
          <a:prstGeom prst="rect">
            <a:avLst/>
          </a:prstGeom>
          <a:noFill/>
        </p:spPr>
        <p:txBody>
          <a:bodyPr wrap="none" rtlCol="0">
            <a:spAutoFit/>
          </a:bodyPr>
          <a:lstStyle/>
          <a:p>
            <a:r>
              <a:rPr kumimoji="1" lang="ja-JP" altLang="en-US" sz="1600" dirty="0">
                <a:solidFill>
                  <a:srgbClr val="ED9A45"/>
                </a:solidFill>
                <a:latin typeface="HGPｺﾞｼｯｸE" panose="020B0900000000000000" pitchFamily="50" charset="-128"/>
                <a:ea typeface="HGPｺﾞｼｯｸE" panose="020B0900000000000000" pitchFamily="50" charset="-128"/>
              </a:rPr>
              <a:t>◎休業中の対応</a:t>
            </a:r>
          </a:p>
        </p:txBody>
      </p:sp>
      <p:sp>
        <p:nvSpPr>
          <p:cNvPr id="6" name="テキスト ボックス 5">
            <a:extLst>
              <a:ext uri="{FF2B5EF4-FFF2-40B4-BE49-F238E27FC236}">
                <a16:creationId xmlns:a16="http://schemas.microsoft.com/office/drawing/2014/main" id="{4B951807-4CEB-7533-65C6-6E89874D422E}"/>
              </a:ext>
            </a:extLst>
          </p:cNvPr>
          <p:cNvSpPr txBox="1"/>
          <p:nvPr/>
        </p:nvSpPr>
        <p:spPr>
          <a:xfrm>
            <a:off x="529448" y="3004547"/>
            <a:ext cx="9632917" cy="1015663"/>
          </a:xfrm>
          <a:prstGeom prst="rect">
            <a:avLst/>
          </a:prstGeom>
          <a:noFill/>
        </p:spPr>
        <p:txBody>
          <a:bodyPr wrap="square" rtlCol="0">
            <a:spAutoFit/>
          </a:bodyPr>
          <a:lstStyle/>
          <a:p>
            <a:r>
              <a:rPr kumimoji="1" lang="ja-JP" altLang="en-US" sz="1200" dirty="0">
                <a:latin typeface="HGPｺﾞｼｯｸM" panose="020B0600000000000000" pitchFamily="50" charset="-128"/>
                <a:ea typeface="HGPｺﾞｼｯｸM" panose="020B0600000000000000" pitchFamily="50" charset="-128"/>
              </a:rPr>
              <a:t>・産休・育休は復職することを前提とした休業です</a:t>
            </a:r>
          </a:p>
          <a:p>
            <a:r>
              <a:rPr kumimoji="1" lang="ja-JP" altLang="en-US" sz="1200" dirty="0">
                <a:latin typeface="HGPｺﾞｼｯｸM" panose="020B0600000000000000" pitchFamily="50" charset="-128"/>
                <a:ea typeface="HGPｺﾞｼｯｸM" panose="020B0600000000000000" pitchFamily="50" charset="-128"/>
              </a:rPr>
              <a:t>・産休・育休中であっても会社の一員であることに変わりはありません</a:t>
            </a:r>
          </a:p>
          <a:p>
            <a:r>
              <a:rPr kumimoji="1" lang="ja-JP" altLang="en-US" sz="1200" dirty="0">
                <a:latin typeface="HGPｺﾞｼｯｸM" panose="020B0600000000000000" pitchFamily="50" charset="-128"/>
                <a:ea typeface="HGPｺﾞｼｯｸM" panose="020B0600000000000000" pitchFamily="50" charset="-128"/>
              </a:rPr>
              <a:t>・休業中の従業員は復職後の働き方に対して不安を抱くものです。上司は３カ月に１回職場の状況をメールするなど、コミュニケーションを取るようにしてく</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　ださい</a:t>
            </a:r>
          </a:p>
          <a:p>
            <a:r>
              <a:rPr kumimoji="1" lang="ja-JP" altLang="en-US" sz="1200" dirty="0">
                <a:latin typeface="HGPｺﾞｼｯｸM" panose="020B0600000000000000" pitchFamily="50" charset="-128"/>
                <a:ea typeface="HGPｺﾞｼｯｸM" panose="020B0600000000000000" pitchFamily="50" charset="-128"/>
              </a:rPr>
              <a:t>・復帰日が決まったら周囲の従業員にその旨を伝えるなどして、復職しやすい職場環境を作ってください</a:t>
            </a:r>
            <a:endParaRPr kumimoji="1" lang="en-US" altLang="ja-JP" sz="1200" dirty="0">
              <a:latin typeface="HGPｺﾞｼｯｸM" panose="020B0600000000000000" pitchFamily="50" charset="-128"/>
              <a:ea typeface="HGPｺﾞｼｯｸM" panose="020B0600000000000000" pitchFamily="50" charset="-128"/>
            </a:endParaRPr>
          </a:p>
        </p:txBody>
      </p:sp>
      <p:sp>
        <p:nvSpPr>
          <p:cNvPr id="8" name="四角形: 角を丸くする 7">
            <a:extLst>
              <a:ext uri="{FF2B5EF4-FFF2-40B4-BE49-F238E27FC236}">
                <a16:creationId xmlns:a16="http://schemas.microsoft.com/office/drawing/2014/main" id="{149677FE-E384-8920-EEAC-C83B5EC8AE61}"/>
              </a:ext>
            </a:extLst>
          </p:cNvPr>
          <p:cNvSpPr/>
          <p:nvPr/>
        </p:nvSpPr>
        <p:spPr>
          <a:xfrm>
            <a:off x="680192" y="1376861"/>
            <a:ext cx="723274" cy="307777"/>
          </a:xfrm>
          <a:prstGeom prst="roundRect">
            <a:avLst/>
          </a:prstGeom>
          <a:solidFill>
            <a:srgbClr val="ED9A45"/>
          </a:solidFill>
          <a:ln>
            <a:solidFill>
              <a:srgbClr val="ED9A4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a:extLst>
              <a:ext uri="{FF2B5EF4-FFF2-40B4-BE49-F238E27FC236}">
                <a16:creationId xmlns:a16="http://schemas.microsoft.com/office/drawing/2014/main" id="{B4690FD5-A17D-18B3-2CF7-08BF97DB2032}"/>
              </a:ext>
            </a:extLst>
          </p:cNvPr>
          <p:cNvSpPr txBox="1"/>
          <p:nvPr/>
        </p:nvSpPr>
        <p:spPr>
          <a:xfrm>
            <a:off x="680191" y="1389561"/>
            <a:ext cx="723275" cy="307777"/>
          </a:xfrm>
          <a:prstGeom prst="rect">
            <a:avLst/>
          </a:prstGeom>
          <a:noFill/>
        </p:spPr>
        <p:txBody>
          <a:bodyPr wrap="none" rtlCol="0">
            <a:spAutoFit/>
          </a:bodyPr>
          <a:lstStyle/>
          <a:p>
            <a:r>
              <a:rPr kumimoji="1" lang="ja-JP" altLang="en-US" b="1" dirty="0">
                <a:solidFill>
                  <a:schemeClr val="bg1"/>
                </a:solidFill>
                <a:latin typeface="Calibri" panose="020F0502020204030204" pitchFamily="34" charset="0"/>
                <a:ea typeface="+mj-ea"/>
                <a:cs typeface="Calibri" panose="020F0502020204030204" pitchFamily="34" charset="0"/>
              </a:rPr>
              <a:t>管理職</a:t>
            </a:r>
          </a:p>
        </p:txBody>
      </p:sp>
    </p:spTree>
    <p:extLst>
      <p:ext uri="{BB962C8B-B14F-4D97-AF65-F5344CB8AC3E}">
        <p14:creationId xmlns:p14="http://schemas.microsoft.com/office/powerpoint/2010/main" val="326696944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57"/>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FA21C7BB-9CD8-62BA-7371-FEC83CF774C1}"/>
              </a:ext>
            </a:extLst>
          </p:cNvPr>
          <p:cNvSpPr txBox="1"/>
          <p:nvPr/>
        </p:nvSpPr>
        <p:spPr>
          <a:xfrm>
            <a:off x="2335372" y="306173"/>
            <a:ext cx="917239" cy="400110"/>
          </a:xfrm>
          <a:prstGeom prst="rect">
            <a:avLst/>
          </a:prstGeom>
          <a:noFill/>
        </p:spPr>
        <p:txBody>
          <a:bodyPr wrap="none" rtlCol="0">
            <a:spAutoFit/>
          </a:bodyPr>
          <a:lstStyle/>
          <a:p>
            <a:r>
              <a:rPr kumimoji="1" lang="en-US" altLang="ja-JP" sz="2000" dirty="0">
                <a:latin typeface="Calibri" panose="020F0502020204030204" pitchFamily="34" charset="0"/>
                <a:cs typeface="Calibri" panose="020F0502020204030204" pitchFamily="34" charset="0"/>
              </a:rPr>
              <a:t>FILE 22</a:t>
            </a:r>
            <a:endParaRPr kumimoji="1" lang="ja-JP" altLang="en-US" sz="2000" dirty="0">
              <a:latin typeface="Calibri" panose="020F0502020204030204" pitchFamily="34" charset="0"/>
              <a:cs typeface="Calibri" panose="020F0502020204030204" pitchFamily="34" charset="0"/>
            </a:endParaRPr>
          </a:p>
        </p:txBody>
      </p:sp>
      <p:sp>
        <p:nvSpPr>
          <p:cNvPr id="3" name="テキスト ボックス 2">
            <a:extLst>
              <a:ext uri="{FF2B5EF4-FFF2-40B4-BE49-F238E27FC236}">
                <a16:creationId xmlns:a16="http://schemas.microsoft.com/office/drawing/2014/main" id="{10DAA066-A374-A11B-062E-08D4871F1D02}"/>
              </a:ext>
            </a:extLst>
          </p:cNvPr>
          <p:cNvSpPr txBox="1"/>
          <p:nvPr/>
        </p:nvSpPr>
        <p:spPr>
          <a:xfrm>
            <a:off x="3211393" y="1140261"/>
            <a:ext cx="4269117" cy="646331"/>
          </a:xfrm>
          <a:prstGeom prst="rect">
            <a:avLst/>
          </a:prstGeom>
          <a:noFill/>
        </p:spPr>
        <p:txBody>
          <a:bodyPr wrap="none" rtlCol="0">
            <a:spAutoFit/>
          </a:bodyPr>
          <a:lstStyle/>
          <a:p>
            <a:pPr algn="ctr"/>
            <a:r>
              <a:rPr kumimoji="1" lang="ja-JP" altLang="en-US" sz="3600" dirty="0">
                <a:latin typeface="HGPｺﾞｼｯｸE" panose="020B0900000000000000" pitchFamily="50" charset="-128"/>
                <a:ea typeface="HGPｺﾞｼｯｸE" panose="020B0900000000000000" pitchFamily="50" charset="-128"/>
              </a:rPr>
              <a:t>職場復帰後の働き方</a:t>
            </a:r>
          </a:p>
        </p:txBody>
      </p:sp>
      <p:sp>
        <p:nvSpPr>
          <p:cNvPr id="4" name="テキスト ボックス 3">
            <a:extLst>
              <a:ext uri="{FF2B5EF4-FFF2-40B4-BE49-F238E27FC236}">
                <a16:creationId xmlns:a16="http://schemas.microsoft.com/office/drawing/2014/main" id="{2C543B6C-D375-931B-3B9B-6977A32BA00E}"/>
              </a:ext>
            </a:extLst>
          </p:cNvPr>
          <p:cNvSpPr txBox="1"/>
          <p:nvPr/>
        </p:nvSpPr>
        <p:spPr>
          <a:xfrm>
            <a:off x="3942443" y="1869330"/>
            <a:ext cx="2807179" cy="646331"/>
          </a:xfrm>
          <a:prstGeom prst="rect">
            <a:avLst/>
          </a:prstGeom>
          <a:noFill/>
        </p:spPr>
        <p:txBody>
          <a:bodyPr wrap="none" rtlCol="0">
            <a:spAutoFit/>
          </a:bodyPr>
          <a:lstStyle/>
          <a:p>
            <a:pPr algn="ctr"/>
            <a:r>
              <a:rPr kumimoji="1" lang="ja-JP" altLang="en-US" sz="1800" u="sng" dirty="0">
                <a:uFill>
                  <a:solidFill>
                    <a:srgbClr val="FFFF00"/>
                  </a:solidFill>
                </a:uFill>
                <a:latin typeface="HGPｺﾞｼｯｸE" panose="020B0900000000000000" pitchFamily="50" charset="-128"/>
                <a:ea typeface="HGPｺﾞｼｯｸE" panose="020B0900000000000000" pitchFamily="50" charset="-128"/>
              </a:rPr>
              <a:t>原則として休業前の職場に</a:t>
            </a:r>
            <a:endParaRPr kumimoji="1" lang="en-US" altLang="ja-JP" sz="1800" u="sng" dirty="0">
              <a:uFill>
                <a:solidFill>
                  <a:srgbClr val="FFFF00"/>
                </a:solidFill>
              </a:uFill>
              <a:latin typeface="HGPｺﾞｼｯｸE" panose="020B0900000000000000" pitchFamily="50" charset="-128"/>
              <a:ea typeface="HGPｺﾞｼｯｸE" panose="020B0900000000000000" pitchFamily="50" charset="-128"/>
            </a:endParaRPr>
          </a:p>
          <a:p>
            <a:pPr algn="ctr"/>
            <a:r>
              <a:rPr kumimoji="1" lang="ja-JP" altLang="en-US" sz="1800" u="sng" dirty="0">
                <a:uFill>
                  <a:solidFill>
                    <a:srgbClr val="FFFF00"/>
                  </a:solidFill>
                </a:uFill>
                <a:latin typeface="HGPｺﾞｼｯｸE" panose="020B0900000000000000" pitchFamily="50" charset="-128"/>
                <a:ea typeface="HGPｺﾞｼｯｸE" panose="020B0900000000000000" pitchFamily="50" charset="-128"/>
              </a:rPr>
              <a:t>復帰してもらいます</a:t>
            </a:r>
            <a:endParaRPr kumimoji="1" lang="en-US" altLang="ja-JP" sz="1800" u="sng" dirty="0">
              <a:uFill>
                <a:solidFill>
                  <a:srgbClr val="FFFF00"/>
                </a:solidFill>
              </a:uFill>
              <a:latin typeface="HGPｺﾞｼｯｸE" panose="020B0900000000000000" pitchFamily="50" charset="-128"/>
              <a:ea typeface="HGPｺﾞｼｯｸE" panose="020B0900000000000000" pitchFamily="50" charset="-128"/>
            </a:endParaRPr>
          </a:p>
        </p:txBody>
      </p:sp>
      <p:sp>
        <p:nvSpPr>
          <p:cNvPr id="5" name="テキスト ボックス 4">
            <a:extLst>
              <a:ext uri="{FF2B5EF4-FFF2-40B4-BE49-F238E27FC236}">
                <a16:creationId xmlns:a16="http://schemas.microsoft.com/office/drawing/2014/main" id="{D99612A1-4021-9C61-3BA5-32A27266A003}"/>
              </a:ext>
            </a:extLst>
          </p:cNvPr>
          <p:cNvSpPr txBox="1"/>
          <p:nvPr/>
        </p:nvSpPr>
        <p:spPr>
          <a:xfrm>
            <a:off x="529448" y="2702062"/>
            <a:ext cx="800219" cy="338554"/>
          </a:xfrm>
          <a:prstGeom prst="rect">
            <a:avLst/>
          </a:prstGeom>
          <a:noFill/>
        </p:spPr>
        <p:txBody>
          <a:bodyPr wrap="none" rtlCol="0">
            <a:spAutoFit/>
          </a:bodyPr>
          <a:lstStyle/>
          <a:p>
            <a:r>
              <a:rPr kumimoji="1" lang="ja-JP" altLang="en-US" sz="1600" dirty="0">
                <a:solidFill>
                  <a:srgbClr val="ED9A45"/>
                </a:solidFill>
                <a:latin typeface="HGPｺﾞｼｯｸE" panose="020B0900000000000000" pitchFamily="50" charset="-128"/>
                <a:ea typeface="HGPｺﾞｼｯｸE" panose="020B0900000000000000" pitchFamily="50" charset="-128"/>
              </a:rPr>
              <a:t>◎職場</a:t>
            </a:r>
          </a:p>
        </p:txBody>
      </p:sp>
      <p:sp>
        <p:nvSpPr>
          <p:cNvPr id="6" name="テキスト ボックス 5">
            <a:extLst>
              <a:ext uri="{FF2B5EF4-FFF2-40B4-BE49-F238E27FC236}">
                <a16:creationId xmlns:a16="http://schemas.microsoft.com/office/drawing/2014/main" id="{4B951807-4CEB-7533-65C6-6E89874D422E}"/>
              </a:ext>
            </a:extLst>
          </p:cNvPr>
          <p:cNvSpPr txBox="1"/>
          <p:nvPr/>
        </p:nvSpPr>
        <p:spPr>
          <a:xfrm>
            <a:off x="529448" y="3004547"/>
            <a:ext cx="7449475" cy="276999"/>
          </a:xfrm>
          <a:prstGeom prst="rect">
            <a:avLst/>
          </a:prstGeom>
          <a:noFill/>
        </p:spPr>
        <p:txBody>
          <a:bodyPr wrap="none" rtlCol="0">
            <a:spAutoFit/>
          </a:bodyPr>
          <a:lstStyle/>
          <a:p>
            <a:r>
              <a:rPr kumimoji="1" lang="ja-JP" altLang="en-US" sz="1200" dirty="0">
                <a:latin typeface="HGPｺﾞｼｯｸM" panose="020B0600000000000000" pitchFamily="50" charset="-128"/>
                <a:ea typeface="HGPｺﾞｼｯｸM" panose="020B0600000000000000" pitchFamily="50" charset="-128"/>
              </a:rPr>
              <a:t>・産休や育休が終了すると職場復帰をしますが</a:t>
            </a:r>
            <a:r>
              <a:rPr kumimoji="1" lang="ja-JP" altLang="en-US" sz="1200" dirty="0">
                <a:solidFill>
                  <a:schemeClr val="tx1"/>
                </a:solidFill>
                <a:latin typeface="HGPｺﾞｼｯｸM" panose="020B0600000000000000" pitchFamily="50" charset="-128"/>
                <a:ea typeface="HGPｺﾞｼｯｸM" panose="020B0600000000000000" pitchFamily="50" charset="-128"/>
              </a:rPr>
              <a:t>、</a:t>
            </a:r>
            <a:r>
              <a:rPr kumimoji="1" lang="ja-JP" altLang="en-US" sz="1200" dirty="0">
                <a:solidFill>
                  <a:srgbClr val="FF0000"/>
                </a:solidFill>
                <a:latin typeface="HGPｺﾞｼｯｸM" panose="020B0600000000000000" pitchFamily="50" charset="-128"/>
                <a:ea typeface="HGPｺﾞｼｯｸM" panose="020B0600000000000000" pitchFamily="50" charset="-128"/>
              </a:rPr>
              <a:t>原則として育休を取得する前の職場で同じ業務についてもらいます</a:t>
            </a:r>
            <a:endParaRPr kumimoji="1" lang="en-US" altLang="ja-JP" sz="1200" dirty="0">
              <a:solidFill>
                <a:srgbClr val="FF0000"/>
              </a:solidFill>
              <a:latin typeface="HGPｺﾞｼｯｸM" panose="020B0600000000000000" pitchFamily="50" charset="-128"/>
              <a:ea typeface="HGPｺﾞｼｯｸM" panose="020B0600000000000000" pitchFamily="50" charset="-128"/>
            </a:endParaRPr>
          </a:p>
        </p:txBody>
      </p:sp>
      <p:sp>
        <p:nvSpPr>
          <p:cNvPr id="7" name="テキスト ボックス 6">
            <a:extLst>
              <a:ext uri="{FF2B5EF4-FFF2-40B4-BE49-F238E27FC236}">
                <a16:creationId xmlns:a16="http://schemas.microsoft.com/office/drawing/2014/main" id="{CBE9F29C-FE29-615A-AEFD-4A7E3FA582C7}"/>
              </a:ext>
            </a:extLst>
          </p:cNvPr>
          <p:cNvSpPr txBox="1"/>
          <p:nvPr/>
        </p:nvSpPr>
        <p:spPr>
          <a:xfrm>
            <a:off x="529447" y="3370323"/>
            <a:ext cx="1410964" cy="338554"/>
          </a:xfrm>
          <a:prstGeom prst="rect">
            <a:avLst/>
          </a:prstGeom>
          <a:noFill/>
        </p:spPr>
        <p:txBody>
          <a:bodyPr wrap="none" rtlCol="0">
            <a:spAutoFit/>
          </a:bodyPr>
          <a:lstStyle/>
          <a:p>
            <a:r>
              <a:rPr kumimoji="1" lang="ja-JP" altLang="en-US" sz="1600" dirty="0">
                <a:solidFill>
                  <a:srgbClr val="ED9A45"/>
                </a:solidFill>
                <a:latin typeface="HGPｺﾞｼｯｸE" panose="020B0900000000000000" pitchFamily="50" charset="-128"/>
                <a:ea typeface="HGPｺﾞｼｯｸE" panose="020B0900000000000000" pitchFamily="50" charset="-128"/>
              </a:rPr>
              <a:t>◎業務の変更</a:t>
            </a:r>
          </a:p>
        </p:txBody>
      </p:sp>
      <p:sp>
        <p:nvSpPr>
          <p:cNvPr id="8" name="テキスト ボックス 7">
            <a:extLst>
              <a:ext uri="{FF2B5EF4-FFF2-40B4-BE49-F238E27FC236}">
                <a16:creationId xmlns:a16="http://schemas.microsoft.com/office/drawing/2014/main" id="{368BED45-282E-17AC-68E4-E2B404FE6892}"/>
              </a:ext>
            </a:extLst>
          </p:cNvPr>
          <p:cNvSpPr txBox="1"/>
          <p:nvPr/>
        </p:nvSpPr>
        <p:spPr>
          <a:xfrm>
            <a:off x="529447" y="3656671"/>
            <a:ext cx="7318029" cy="646331"/>
          </a:xfrm>
          <a:prstGeom prst="rect">
            <a:avLst/>
          </a:prstGeom>
          <a:noFill/>
        </p:spPr>
        <p:txBody>
          <a:bodyPr wrap="none" rtlCol="0">
            <a:spAutoFit/>
          </a:bodyPr>
          <a:lstStyle/>
          <a:p>
            <a:r>
              <a:rPr kumimoji="1" lang="ja-JP" altLang="en-US" sz="1200" dirty="0">
                <a:latin typeface="HGPｺﾞｼｯｸM" panose="020B0600000000000000" pitchFamily="50" charset="-128"/>
                <a:ea typeface="HGPｺﾞｼｯｸM" panose="020B0600000000000000" pitchFamily="50" charset="-128"/>
              </a:rPr>
              <a:t>・働くことのできる時間の制約や保育所の都合などさまざまな事情により、職場や業務内容を変更することもあります</a:t>
            </a:r>
          </a:p>
          <a:p>
            <a:r>
              <a:rPr kumimoji="1" lang="ja-JP" altLang="en-US" sz="1200" dirty="0">
                <a:latin typeface="HGPｺﾞｼｯｸM" panose="020B0600000000000000" pitchFamily="50" charset="-128"/>
                <a:ea typeface="HGPｺﾞｼｯｸM" panose="020B0600000000000000" pitchFamily="50" charset="-128"/>
              </a:rPr>
              <a:t>・復帰後の働き方は、育休終了前に総務との面談を経て決定します</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・復職後に職場や業務の変更を希望する場合は、なるべく早く総務にメールで連絡してください</a:t>
            </a:r>
            <a:endParaRPr kumimoji="1" lang="en-US" altLang="ja-JP" sz="1200" dirty="0">
              <a:latin typeface="HGPｺﾞｼｯｸM" panose="020B0600000000000000" pitchFamily="50" charset="-128"/>
              <a:ea typeface="HGPｺﾞｼｯｸM" panose="020B0600000000000000" pitchFamily="50" charset="-128"/>
            </a:endParaRPr>
          </a:p>
        </p:txBody>
      </p:sp>
      <p:sp>
        <p:nvSpPr>
          <p:cNvPr id="9" name="四角形: 角を丸くする 8">
            <a:extLst>
              <a:ext uri="{FF2B5EF4-FFF2-40B4-BE49-F238E27FC236}">
                <a16:creationId xmlns:a16="http://schemas.microsoft.com/office/drawing/2014/main" id="{0781046A-B468-69AC-396A-25012EA04422}"/>
              </a:ext>
            </a:extLst>
          </p:cNvPr>
          <p:cNvSpPr/>
          <p:nvPr/>
        </p:nvSpPr>
        <p:spPr>
          <a:xfrm>
            <a:off x="680191" y="1260277"/>
            <a:ext cx="1260219" cy="424361"/>
          </a:xfrm>
          <a:prstGeom prst="roundRect">
            <a:avLst/>
          </a:prstGeom>
          <a:solidFill>
            <a:srgbClr val="ED9A45"/>
          </a:solidFill>
          <a:ln>
            <a:solidFill>
              <a:srgbClr val="ED9A4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a:extLst>
              <a:ext uri="{FF2B5EF4-FFF2-40B4-BE49-F238E27FC236}">
                <a16:creationId xmlns:a16="http://schemas.microsoft.com/office/drawing/2014/main" id="{A4509A98-0B98-A54A-5590-5E969648031C}"/>
              </a:ext>
            </a:extLst>
          </p:cNvPr>
          <p:cNvSpPr txBox="1"/>
          <p:nvPr/>
        </p:nvSpPr>
        <p:spPr>
          <a:xfrm>
            <a:off x="718851" y="1247577"/>
            <a:ext cx="1221560" cy="469359"/>
          </a:xfrm>
          <a:prstGeom prst="rect">
            <a:avLst/>
          </a:prstGeom>
          <a:noFill/>
        </p:spPr>
        <p:txBody>
          <a:bodyPr wrap="square" rtlCol="0">
            <a:spAutoFit/>
          </a:bodyPr>
          <a:lstStyle/>
          <a:p>
            <a:pPr algn="ctr"/>
            <a:r>
              <a:rPr kumimoji="1" lang="ja-JP" altLang="en-US" sz="1050" b="1" dirty="0">
                <a:solidFill>
                  <a:schemeClr val="bg1"/>
                </a:solidFill>
                <a:latin typeface="Calibri" panose="020F0502020204030204" pitchFamily="34" charset="0"/>
                <a:ea typeface="+mj-ea"/>
                <a:cs typeface="Calibri" panose="020F0502020204030204" pitchFamily="34" charset="0"/>
              </a:rPr>
              <a:t>子どもが生まれた</a:t>
            </a:r>
            <a:endParaRPr kumimoji="1" lang="en-US" altLang="ja-JP" sz="1050" b="1" dirty="0">
              <a:solidFill>
                <a:schemeClr val="bg1"/>
              </a:solidFill>
              <a:latin typeface="Calibri" panose="020F0502020204030204" pitchFamily="34" charset="0"/>
              <a:ea typeface="+mj-ea"/>
              <a:cs typeface="Calibri" panose="020F0502020204030204" pitchFamily="34" charset="0"/>
            </a:endParaRPr>
          </a:p>
          <a:p>
            <a:pPr algn="ctr"/>
            <a:r>
              <a:rPr kumimoji="1" lang="ja-JP" altLang="en-US" b="1" dirty="0">
                <a:solidFill>
                  <a:schemeClr val="bg1"/>
                </a:solidFill>
                <a:latin typeface="Calibri" panose="020F0502020204030204" pitchFamily="34" charset="0"/>
                <a:ea typeface="+mj-ea"/>
                <a:cs typeface="Calibri" panose="020F0502020204030204" pitchFamily="34" charset="0"/>
              </a:rPr>
              <a:t>従業員</a:t>
            </a:r>
          </a:p>
        </p:txBody>
      </p:sp>
    </p:spTree>
    <p:extLst>
      <p:ext uri="{BB962C8B-B14F-4D97-AF65-F5344CB8AC3E}">
        <p14:creationId xmlns:p14="http://schemas.microsoft.com/office/powerpoint/2010/main" val="210016529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57"/>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FA21C7BB-9CD8-62BA-7371-FEC83CF774C1}"/>
              </a:ext>
            </a:extLst>
          </p:cNvPr>
          <p:cNvSpPr txBox="1"/>
          <p:nvPr/>
        </p:nvSpPr>
        <p:spPr>
          <a:xfrm>
            <a:off x="2335372" y="306173"/>
            <a:ext cx="917239" cy="400110"/>
          </a:xfrm>
          <a:prstGeom prst="rect">
            <a:avLst/>
          </a:prstGeom>
          <a:noFill/>
        </p:spPr>
        <p:txBody>
          <a:bodyPr wrap="none" rtlCol="0">
            <a:spAutoFit/>
          </a:bodyPr>
          <a:lstStyle/>
          <a:p>
            <a:r>
              <a:rPr kumimoji="1" lang="en-US" altLang="ja-JP" sz="2000" dirty="0">
                <a:latin typeface="Calibri" panose="020F0502020204030204" pitchFamily="34" charset="0"/>
                <a:cs typeface="Calibri" panose="020F0502020204030204" pitchFamily="34" charset="0"/>
              </a:rPr>
              <a:t>FILE 23</a:t>
            </a:r>
            <a:endParaRPr kumimoji="1" lang="ja-JP" altLang="en-US" sz="2000" dirty="0">
              <a:latin typeface="Calibri" panose="020F0502020204030204" pitchFamily="34" charset="0"/>
              <a:cs typeface="Calibri" panose="020F0502020204030204" pitchFamily="34" charset="0"/>
            </a:endParaRPr>
          </a:p>
        </p:txBody>
      </p:sp>
      <p:sp>
        <p:nvSpPr>
          <p:cNvPr id="3" name="テキスト ボックス 2">
            <a:extLst>
              <a:ext uri="{FF2B5EF4-FFF2-40B4-BE49-F238E27FC236}">
                <a16:creationId xmlns:a16="http://schemas.microsoft.com/office/drawing/2014/main" id="{10DAA066-A374-A11B-062E-08D4871F1D02}"/>
              </a:ext>
            </a:extLst>
          </p:cNvPr>
          <p:cNvSpPr txBox="1"/>
          <p:nvPr/>
        </p:nvSpPr>
        <p:spPr>
          <a:xfrm>
            <a:off x="2265624" y="1140261"/>
            <a:ext cx="6160661" cy="646331"/>
          </a:xfrm>
          <a:prstGeom prst="rect">
            <a:avLst/>
          </a:prstGeom>
          <a:noFill/>
        </p:spPr>
        <p:txBody>
          <a:bodyPr wrap="none" rtlCol="0">
            <a:spAutoFit/>
          </a:bodyPr>
          <a:lstStyle/>
          <a:p>
            <a:pPr algn="ctr"/>
            <a:r>
              <a:rPr kumimoji="1" lang="ja-JP" altLang="en-US" sz="3600" dirty="0">
                <a:latin typeface="HGPｺﾞｼｯｸE" panose="020B0900000000000000" pitchFamily="50" charset="-128"/>
                <a:ea typeface="HGPｺﾞｼｯｸE" panose="020B0900000000000000" pitchFamily="50" charset="-128"/>
              </a:rPr>
              <a:t>職場復帰後の従業員への対応</a:t>
            </a:r>
          </a:p>
        </p:txBody>
      </p:sp>
      <p:sp>
        <p:nvSpPr>
          <p:cNvPr id="4" name="テキスト ボックス 3">
            <a:extLst>
              <a:ext uri="{FF2B5EF4-FFF2-40B4-BE49-F238E27FC236}">
                <a16:creationId xmlns:a16="http://schemas.microsoft.com/office/drawing/2014/main" id="{2C543B6C-D375-931B-3B9B-6977A32BA00E}"/>
              </a:ext>
            </a:extLst>
          </p:cNvPr>
          <p:cNvSpPr txBox="1"/>
          <p:nvPr/>
        </p:nvSpPr>
        <p:spPr>
          <a:xfrm>
            <a:off x="3659519" y="1869330"/>
            <a:ext cx="3373039" cy="646331"/>
          </a:xfrm>
          <a:prstGeom prst="rect">
            <a:avLst/>
          </a:prstGeom>
          <a:noFill/>
        </p:spPr>
        <p:txBody>
          <a:bodyPr wrap="none" rtlCol="0">
            <a:spAutoFit/>
          </a:bodyPr>
          <a:lstStyle/>
          <a:p>
            <a:pPr algn="ctr"/>
            <a:r>
              <a:rPr kumimoji="1" lang="ja-JP" altLang="en-US" sz="1800" u="sng" dirty="0">
                <a:uFill>
                  <a:solidFill>
                    <a:srgbClr val="FFFF00"/>
                  </a:solidFill>
                </a:uFill>
                <a:latin typeface="HGPｺﾞｼｯｸE" panose="020B0900000000000000" pitchFamily="50" charset="-128"/>
                <a:ea typeface="HGPｺﾞｼｯｸE" panose="020B0900000000000000" pitchFamily="50" charset="-128"/>
              </a:rPr>
              <a:t>復帰後、思うように働けない</a:t>
            </a:r>
            <a:endParaRPr kumimoji="1" lang="en-US" altLang="ja-JP" sz="1800" u="sng" dirty="0">
              <a:uFill>
                <a:solidFill>
                  <a:srgbClr val="FFFF00"/>
                </a:solidFill>
              </a:uFill>
              <a:latin typeface="HGPｺﾞｼｯｸE" panose="020B0900000000000000" pitchFamily="50" charset="-128"/>
              <a:ea typeface="HGPｺﾞｼｯｸE" panose="020B0900000000000000" pitchFamily="50" charset="-128"/>
            </a:endParaRPr>
          </a:p>
          <a:p>
            <a:pPr algn="ctr"/>
            <a:r>
              <a:rPr kumimoji="1" lang="ja-JP" altLang="en-US" sz="1800" u="sng" dirty="0">
                <a:uFill>
                  <a:solidFill>
                    <a:srgbClr val="FFFF00"/>
                  </a:solidFill>
                </a:uFill>
                <a:latin typeface="HGPｺﾞｼｯｸE" panose="020B0900000000000000" pitchFamily="50" charset="-128"/>
                <a:ea typeface="HGPｺﾞｼｯｸE" panose="020B0900000000000000" pitchFamily="50" charset="-128"/>
              </a:rPr>
              <a:t>従業員のフォローをお願いします</a:t>
            </a:r>
            <a:endParaRPr kumimoji="1" lang="en-US" altLang="ja-JP" sz="1800" u="sng" dirty="0">
              <a:uFill>
                <a:solidFill>
                  <a:srgbClr val="FFFF00"/>
                </a:solidFill>
              </a:uFill>
              <a:latin typeface="HGPｺﾞｼｯｸE" panose="020B0900000000000000" pitchFamily="50" charset="-128"/>
              <a:ea typeface="HGPｺﾞｼｯｸE" panose="020B0900000000000000" pitchFamily="50" charset="-128"/>
            </a:endParaRPr>
          </a:p>
        </p:txBody>
      </p:sp>
      <p:sp>
        <p:nvSpPr>
          <p:cNvPr id="5" name="テキスト ボックス 4">
            <a:extLst>
              <a:ext uri="{FF2B5EF4-FFF2-40B4-BE49-F238E27FC236}">
                <a16:creationId xmlns:a16="http://schemas.microsoft.com/office/drawing/2014/main" id="{D99612A1-4021-9C61-3BA5-32A27266A003}"/>
              </a:ext>
            </a:extLst>
          </p:cNvPr>
          <p:cNvSpPr txBox="1"/>
          <p:nvPr/>
        </p:nvSpPr>
        <p:spPr>
          <a:xfrm>
            <a:off x="529448" y="2702062"/>
            <a:ext cx="2374368" cy="338554"/>
          </a:xfrm>
          <a:prstGeom prst="rect">
            <a:avLst/>
          </a:prstGeom>
          <a:noFill/>
        </p:spPr>
        <p:txBody>
          <a:bodyPr wrap="none" rtlCol="0">
            <a:spAutoFit/>
          </a:bodyPr>
          <a:lstStyle/>
          <a:p>
            <a:r>
              <a:rPr kumimoji="1" lang="ja-JP" altLang="en-US" sz="1600" dirty="0">
                <a:solidFill>
                  <a:srgbClr val="ED9A45"/>
                </a:solidFill>
                <a:latin typeface="HGPｺﾞｼｯｸE" panose="020B0900000000000000" pitchFamily="50" charset="-128"/>
                <a:ea typeface="HGPｺﾞｼｯｸE" panose="020B0900000000000000" pitchFamily="50" charset="-128"/>
              </a:rPr>
              <a:t>◎復帰した従業員の対応</a:t>
            </a:r>
          </a:p>
        </p:txBody>
      </p:sp>
      <p:sp>
        <p:nvSpPr>
          <p:cNvPr id="6" name="テキスト ボックス 5">
            <a:extLst>
              <a:ext uri="{FF2B5EF4-FFF2-40B4-BE49-F238E27FC236}">
                <a16:creationId xmlns:a16="http://schemas.microsoft.com/office/drawing/2014/main" id="{4B951807-4CEB-7533-65C6-6E89874D422E}"/>
              </a:ext>
            </a:extLst>
          </p:cNvPr>
          <p:cNvSpPr txBox="1"/>
          <p:nvPr/>
        </p:nvSpPr>
        <p:spPr>
          <a:xfrm>
            <a:off x="529448" y="3004547"/>
            <a:ext cx="8388835" cy="646331"/>
          </a:xfrm>
          <a:prstGeom prst="rect">
            <a:avLst/>
          </a:prstGeom>
          <a:noFill/>
        </p:spPr>
        <p:txBody>
          <a:bodyPr wrap="none" rtlCol="0">
            <a:spAutoFit/>
          </a:bodyPr>
          <a:lstStyle/>
          <a:p>
            <a:r>
              <a:rPr kumimoji="1" lang="ja-JP" altLang="en-US" sz="1200" dirty="0">
                <a:latin typeface="HGPｺﾞｼｯｸM" panose="020B0600000000000000" pitchFamily="50" charset="-128"/>
                <a:ea typeface="HGPｺﾞｼｯｸM" panose="020B0600000000000000" pitchFamily="50" charset="-128"/>
              </a:rPr>
              <a:t>・保育所に預けた子どもが慣れない生活により体調を崩したりして、従業員が保育所からお迎えの連絡を受けることが多々あります</a:t>
            </a:r>
          </a:p>
          <a:p>
            <a:r>
              <a:rPr kumimoji="1" lang="ja-JP" altLang="en-US" sz="1200" dirty="0">
                <a:latin typeface="HGPｺﾞｼｯｸM" panose="020B0600000000000000" pitchFamily="50" charset="-128"/>
                <a:ea typeface="HGPｺﾞｼｯｸM" panose="020B0600000000000000" pitchFamily="50" charset="-128"/>
              </a:rPr>
              <a:t>・そうした状況になるのは一過性のものです。</a:t>
            </a:r>
            <a:r>
              <a:rPr kumimoji="1" lang="ja-JP" altLang="en-US" sz="1200" dirty="0">
                <a:solidFill>
                  <a:srgbClr val="FF0000"/>
                </a:solidFill>
                <a:latin typeface="HGPｺﾞｼｯｸM" panose="020B0600000000000000" pitchFamily="50" charset="-128"/>
                <a:ea typeface="HGPｺﾞｼｯｸM" panose="020B0600000000000000" pitchFamily="50" charset="-128"/>
              </a:rPr>
              <a:t>育児をする従業員を支援しましょう</a:t>
            </a:r>
          </a:p>
          <a:p>
            <a:r>
              <a:rPr kumimoji="1" lang="ja-JP" altLang="en-US" sz="1200" dirty="0">
                <a:latin typeface="HGPｺﾞｼｯｸM" panose="020B0600000000000000" pitchFamily="50" charset="-128"/>
                <a:ea typeface="HGPｺﾞｼｯｸM" panose="020B0600000000000000" pitchFamily="50" charset="-128"/>
              </a:rPr>
              <a:t>・過度な配慮は昇進や昇格の機会を奪うことにもつながります。会社を構成する１人の従業員として活躍できるように配慮してください</a:t>
            </a:r>
            <a:endParaRPr kumimoji="1" lang="en-US" altLang="ja-JP" sz="1200" dirty="0">
              <a:latin typeface="HGPｺﾞｼｯｸM" panose="020B0600000000000000" pitchFamily="50" charset="-128"/>
              <a:ea typeface="HGPｺﾞｼｯｸM" panose="020B0600000000000000" pitchFamily="50" charset="-128"/>
            </a:endParaRPr>
          </a:p>
        </p:txBody>
      </p:sp>
      <p:sp>
        <p:nvSpPr>
          <p:cNvPr id="7" name="テキスト ボックス 6">
            <a:extLst>
              <a:ext uri="{FF2B5EF4-FFF2-40B4-BE49-F238E27FC236}">
                <a16:creationId xmlns:a16="http://schemas.microsoft.com/office/drawing/2014/main" id="{CBE9F29C-FE29-615A-AEFD-4A7E3FA582C7}"/>
              </a:ext>
            </a:extLst>
          </p:cNvPr>
          <p:cNvSpPr txBox="1"/>
          <p:nvPr/>
        </p:nvSpPr>
        <p:spPr>
          <a:xfrm>
            <a:off x="529447" y="3743924"/>
            <a:ext cx="2432076" cy="338554"/>
          </a:xfrm>
          <a:prstGeom prst="rect">
            <a:avLst/>
          </a:prstGeom>
          <a:noFill/>
        </p:spPr>
        <p:txBody>
          <a:bodyPr wrap="none" rtlCol="0">
            <a:spAutoFit/>
          </a:bodyPr>
          <a:lstStyle/>
          <a:p>
            <a:r>
              <a:rPr kumimoji="1" lang="ja-JP" altLang="en-US" sz="1600" dirty="0">
                <a:solidFill>
                  <a:srgbClr val="ED9A45"/>
                </a:solidFill>
                <a:latin typeface="HGPｺﾞｼｯｸE" panose="020B0900000000000000" pitchFamily="50" charset="-128"/>
                <a:ea typeface="HGPｺﾞｼｯｸE" panose="020B0900000000000000" pitchFamily="50" charset="-128"/>
              </a:rPr>
              <a:t>◎周囲の従業員への対応</a:t>
            </a:r>
          </a:p>
        </p:txBody>
      </p:sp>
      <p:sp>
        <p:nvSpPr>
          <p:cNvPr id="8" name="テキスト ボックス 7">
            <a:extLst>
              <a:ext uri="{FF2B5EF4-FFF2-40B4-BE49-F238E27FC236}">
                <a16:creationId xmlns:a16="http://schemas.microsoft.com/office/drawing/2014/main" id="{368BED45-282E-17AC-68E4-E2B404FE6892}"/>
              </a:ext>
            </a:extLst>
          </p:cNvPr>
          <p:cNvSpPr txBox="1"/>
          <p:nvPr/>
        </p:nvSpPr>
        <p:spPr>
          <a:xfrm>
            <a:off x="529447" y="4027738"/>
            <a:ext cx="8709436" cy="646331"/>
          </a:xfrm>
          <a:prstGeom prst="rect">
            <a:avLst/>
          </a:prstGeom>
          <a:noFill/>
        </p:spPr>
        <p:txBody>
          <a:bodyPr wrap="none" rtlCol="0">
            <a:spAutoFit/>
          </a:bodyPr>
          <a:lstStyle/>
          <a:p>
            <a:r>
              <a:rPr kumimoji="1" lang="ja-JP" altLang="en-US" sz="1200" dirty="0">
                <a:latin typeface="HGPｺﾞｼｯｸM" panose="020B0600000000000000" pitchFamily="50" charset="-128"/>
                <a:ea typeface="HGPｺﾞｼｯｸM" panose="020B0600000000000000" pitchFamily="50" charset="-128"/>
              </a:rPr>
              <a:t>・周囲の従業員は「復帰したから仕事に注力するのだろう」と思い、復帰しても長時間働けない従業員に反感を抱いてしまうかもしれません</a:t>
            </a:r>
          </a:p>
          <a:p>
            <a:r>
              <a:rPr kumimoji="1" lang="ja-JP" altLang="en-US" sz="1200" dirty="0">
                <a:latin typeface="HGPｺﾞｼｯｸM" panose="020B0600000000000000" pitchFamily="50" charset="-128"/>
                <a:ea typeface="HGPｺﾞｼｯｸM" panose="020B0600000000000000" pitchFamily="50" charset="-128"/>
              </a:rPr>
              <a:t>・管理職のみなさんは、そうした</a:t>
            </a:r>
            <a:r>
              <a:rPr kumimoji="1" lang="ja-JP" altLang="en-US" sz="1200" dirty="0">
                <a:solidFill>
                  <a:srgbClr val="FF0000"/>
                </a:solidFill>
                <a:latin typeface="HGPｺﾞｼｯｸM" panose="020B0600000000000000" pitchFamily="50" charset="-128"/>
                <a:ea typeface="HGPｺﾞｼｯｸM" panose="020B0600000000000000" pitchFamily="50" charset="-128"/>
              </a:rPr>
              <a:t>周囲の従業員には積極的に声をかけるなどのフォローもお願いします</a:t>
            </a:r>
          </a:p>
          <a:p>
            <a:r>
              <a:rPr kumimoji="1" lang="ja-JP" altLang="en-US" sz="1200" dirty="0">
                <a:latin typeface="HGPｺﾞｼｯｸM" panose="020B0600000000000000" pitchFamily="50" charset="-128"/>
                <a:ea typeface="HGPｺﾞｼｯｸM" panose="020B0600000000000000" pitchFamily="50" charset="-128"/>
              </a:rPr>
              <a:t>・管理職のみなさんは両立支援の制度を理解しておきましょう</a:t>
            </a:r>
            <a:endParaRPr kumimoji="1" lang="en-US" altLang="ja-JP" sz="1200" dirty="0">
              <a:latin typeface="HGPｺﾞｼｯｸM" panose="020B0600000000000000" pitchFamily="50" charset="-128"/>
              <a:ea typeface="HGPｺﾞｼｯｸM" panose="020B0600000000000000" pitchFamily="50" charset="-128"/>
            </a:endParaRPr>
          </a:p>
        </p:txBody>
      </p:sp>
      <p:sp>
        <p:nvSpPr>
          <p:cNvPr id="12" name="四角形: 角を丸くする 11">
            <a:extLst>
              <a:ext uri="{FF2B5EF4-FFF2-40B4-BE49-F238E27FC236}">
                <a16:creationId xmlns:a16="http://schemas.microsoft.com/office/drawing/2014/main" id="{98362959-B1E9-6237-36BA-7E181FE465A2}"/>
              </a:ext>
            </a:extLst>
          </p:cNvPr>
          <p:cNvSpPr/>
          <p:nvPr/>
        </p:nvSpPr>
        <p:spPr>
          <a:xfrm>
            <a:off x="680192" y="1376861"/>
            <a:ext cx="818408" cy="307777"/>
          </a:xfrm>
          <a:prstGeom prst="roundRect">
            <a:avLst/>
          </a:prstGeom>
          <a:solidFill>
            <a:srgbClr val="ED9A45"/>
          </a:solidFill>
          <a:ln>
            <a:solidFill>
              <a:srgbClr val="ED9A4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ボックス 10">
            <a:extLst>
              <a:ext uri="{FF2B5EF4-FFF2-40B4-BE49-F238E27FC236}">
                <a16:creationId xmlns:a16="http://schemas.microsoft.com/office/drawing/2014/main" id="{D538D1AF-DECA-262F-8592-4181F75517EA}"/>
              </a:ext>
            </a:extLst>
          </p:cNvPr>
          <p:cNvSpPr txBox="1"/>
          <p:nvPr/>
        </p:nvSpPr>
        <p:spPr>
          <a:xfrm>
            <a:off x="667199" y="1394822"/>
            <a:ext cx="818409" cy="307777"/>
          </a:xfrm>
          <a:prstGeom prst="rect">
            <a:avLst/>
          </a:prstGeom>
          <a:noFill/>
        </p:spPr>
        <p:txBody>
          <a:bodyPr wrap="square" rtlCol="0">
            <a:spAutoFit/>
          </a:bodyPr>
          <a:lstStyle/>
          <a:p>
            <a:pPr algn="ctr"/>
            <a:r>
              <a:rPr kumimoji="1" lang="ja-JP" altLang="en-US" b="1" dirty="0">
                <a:solidFill>
                  <a:schemeClr val="bg1"/>
                </a:solidFill>
                <a:latin typeface="Calibri" panose="020F0502020204030204" pitchFamily="34" charset="0"/>
                <a:ea typeface="+mj-ea"/>
                <a:cs typeface="Calibri" panose="020F0502020204030204" pitchFamily="34" charset="0"/>
              </a:rPr>
              <a:t>管理職</a:t>
            </a:r>
          </a:p>
        </p:txBody>
      </p:sp>
    </p:spTree>
    <p:extLst>
      <p:ext uri="{BB962C8B-B14F-4D97-AF65-F5344CB8AC3E}">
        <p14:creationId xmlns:p14="http://schemas.microsoft.com/office/powerpoint/2010/main" val="217030312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57"/>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FA21C7BB-9CD8-62BA-7371-FEC83CF774C1}"/>
              </a:ext>
            </a:extLst>
          </p:cNvPr>
          <p:cNvSpPr txBox="1"/>
          <p:nvPr/>
        </p:nvSpPr>
        <p:spPr>
          <a:xfrm>
            <a:off x="2335372" y="306173"/>
            <a:ext cx="917239" cy="400110"/>
          </a:xfrm>
          <a:prstGeom prst="rect">
            <a:avLst/>
          </a:prstGeom>
          <a:noFill/>
        </p:spPr>
        <p:txBody>
          <a:bodyPr wrap="none" rtlCol="0">
            <a:spAutoFit/>
          </a:bodyPr>
          <a:lstStyle/>
          <a:p>
            <a:r>
              <a:rPr kumimoji="1" lang="en-US" altLang="ja-JP" sz="2000" dirty="0">
                <a:latin typeface="Calibri" panose="020F0502020204030204" pitchFamily="34" charset="0"/>
                <a:cs typeface="Calibri" panose="020F0502020204030204" pitchFamily="34" charset="0"/>
              </a:rPr>
              <a:t>FILE 24</a:t>
            </a:r>
            <a:endParaRPr kumimoji="1" lang="ja-JP" altLang="en-US" sz="2000" dirty="0">
              <a:latin typeface="Calibri" panose="020F0502020204030204" pitchFamily="34" charset="0"/>
              <a:cs typeface="Calibri" panose="020F0502020204030204" pitchFamily="34" charset="0"/>
            </a:endParaRPr>
          </a:p>
        </p:txBody>
      </p:sp>
      <p:sp>
        <p:nvSpPr>
          <p:cNvPr id="3" name="テキスト ボックス 2">
            <a:extLst>
              <a:ext uri="{FF2B5EF4-FFF2-40B4-BE49-F238E27FC236}">
                <a16:creationId xmlns:a16="http://schemas.microsoft.com/office/drawing/2014/main" id="{10DAA066-A374-A11B-062E-08D4871F1D02}"/>
              </a:ext>
            </a:extLst>
          </p:cNvPr>
          <p:cNvSpPr txBox="1"/>
          <p:nvPr/>
        </p:nvSpPr>
        <p:spPr>
          <a:xfrm>
            <a:off x="1963333" y="1149291"/>
            <a:ext cx="6814687" cy="646331"/>
          </a:xfrm>
          <a:prstGeom prst="rect">
            <a:avLst/>
          </a:prstGeom>
          <a:noFill/>
        </p:spPr>
        <p:txBody>
          <a:bodyPr wrap="none" rtlCol="0">
            <a:spAutoFit/>
          </a:bodyPr>
          <a:lstStyle/>
          <a:p>
            <a:pPr algn="ctr"/>
            <a:r>
              <a:rPr kumimoji="1" lang="ja-JP" altLang="en-US" sz="3600" dirty="0">
                <a:latin typeface="HGPｺﾞｼｯｸE" panose="020B0900000000000000" pitchFamily="50" charset="-128"/>
                <a:ea typeface="HGPｺﾞｼｯｸE" panose="020B0900000000000000" pitchFamily="50" charset="-128"/>
              </a:rPr>
              <a:t>仕事と育児の両立支援の制度（１）</a:t>
            </a:r>
          </a:p>
        </p:txBody>
      </p:sp>
      <p:sp>
        <p:nvSpPr>
          <p:cNvPr id="4" name="テキスト ボックス 3">
            <a:extLst>
              <a:ext uri="{FF2B5EF4-FFF2-40B4-BE49-F238E27FC236}">
                <a16:creationId xmlns:a16="http://schemas.microsoft.com/office/drawing/2014/main" id="{2C543B6C-D375-931B-3B9B-6977A32BA00E}"/>
              </a:ext>
            </a:extLst>
          </p:cNvPr>
          <p:cNvSpPr txBox="1"/>
          <p:nvPr/>
        </p:nvSpPr>
        <p:spPr>
          <a:xfrm>
            <a:off x="3542507" y="1869330"/>
            <a:ext cx="3607077" cy="646331"/>
          </a:xfrm>
          <a:prstGeom prst="rect">
            <a:avLst/>
          </a:prstGeom>
          <a:noFill/>
        </p:spPr>
        <p:txBody>
          <a:bodyPr wrap="none" rtlCol="0">
            <a:spAutoFit/>
          </a:bodyPr>
          <a:lstStyle/>
          <a:p>
            <a:pPr algn="ctr"/>
            <a:r>
              <a:rPr kumimoji="1" lang="ja-JP" altLang="en-US" sz="1800" u="sng" dirty="0">
                <a:uFill>
                  <a:solidFill>
                    <a:srgbClr val="FFFF00"/>
                  </a:solidFill>
                </a:uFill>
                <a:latin typeface="HGPｺﾞｼｯｸE" panose="020B0900000000000000" pitchFamily="50" charset="-128"/>
                <a:ea typeface="HGPｺﾞｼｯｸE" panose="020B0900000000000000" pitchFamily="50" charset="-128"/>
              </a:rPr>
              <a:t>育児中は時短勤務や残業の免除を</a:t>
            </a:r>
            <a:endParaRPr kumimoji="1" lang="en-US" altLang="ja-JP" sz="1800" u="sng" dirty="0">
              <a:uFill>
                <a:solidFill>
                  <a:srgbClr val="FFFF00"/>
                </a:solidFill>
              </a:uFill>
              <a:latin typeface="HGPｺﾞｼｯｸE" panose="020B0900000000000000" pitchFamily="50" charset="-128"/>
              <a:ea typeface="HGPｺﾞｼｯｸE" panose="020B0900000000000000" pitchFamily="50" charset="-128"/>
            </a:endParaRPr>
          </a:p>
          <a:p>
            <a:pPr algn="ctr"/>
            <a:r>
              <a:rPr kumimoji="1" lang="ja-JP" altLang="en-US" sz="1800" u="sng" dirty="0">
                <a:uFill>
                  <a:solidFill>
                    <a:srgbClr val="FFFF00"/>
                  </a:solidFill>
                </a:uFill>
                <a:latin typeface="HGPｺﾞｼｯｸE" panose="020B0900000000000000" pitchFamily="50" charset="-128"/>
                <a:ea typeface="HGPｺﾞｼｯｸE" panose="020B0900000000000000" pitchFamily="50" charset="-128"/>
              </a:rPr>
              <a:t>申請できます</a:t>
            </a:r>
            <a:endParaRPr kumimoji="1" lang="en-US" altLang="ja-JP" sz="1800" u="sng" dirty="0">
              <a:uFill>
                <a:solidFill>
                  <a:srgbClr val="FFFF00"/>
                </a:solidFill>
              </a:uFill>
              <a:latin typeface="HGPｺﾞｼｯｸE" panose="020B0900000000000000" pitchFamily="50" charset="-128"/>
              <a:ea typeface="HGPｺﾞｼｯｸE" panose="020B0900000000000000" pitchFamily="50" charset="-128"/>
            </a:endParaRPr>
          </a:p>
        </p:txBody>
      </p:sp>
      <p:sp>
        <p:nvSpPr>
          <p:cNvPr id="5" name="テキスト ボックス 4">
            <a:extLst>
              <a:ext uri="{FF2B5EF4-FFF2-40B4-BE49-F238E27FC236}">
                <a16:creationId xmlns:a16="http://schemas.microsoft.com/office/drawing/2014/main" id="{D99612A1-4021-9C61-3BA5-32A27266A003}"/>
              </a:ext>
            </a:extLst>
          </p:cNvPr>
          <p:cNvSpPr txBox="1"/>
          <p:nvPr/>
        </p:nvSpPr>
        <p:spPr>
          <a:xfrm>
            <a:off x="529448" y="2702062"/>
            <a:ext cx="800219" cy="338554"/>
          </a:xfrm>
          <a:prstGeom prst="rect">
            <a:avLst/>
          </a:prstGeom>
          <a:noFill/>
        </p:spPr>
        <p:txBody>
          <a:bodyPr wrap="none" rtlCol="0">
            <a:spAutoFit/>
          </a:bodyPr>
          <a:lstStyle/>
          <a:p>
            <a:r>
              <a:rPr kumimoji="1" lang="ja-JP" altLang="en-US" sz="1600" dirty="0">
                <a:solidFill>
                  <a:srgbClr val="ED9A45"/>
                </a:solidFill>
                <a:latin typeface="HGPｺﾞｼｯｸE" panose="020B0900000000000000" pitchFamily="50" charset="-128"/>
                <a:ea typeface="HGPｺﾞｼｯｸE" panose="020B0900000000000000" pitchFamily="50" charset="-128"/>
              </a:rPr>
              <a:t>◎制度</a:t>
            </a:r>
          </a:p>
        </p:txBody>
      </p:sp>
      <p:sp>
        <p:nvSpPr>
          <p:cNvPr id="6" name="テキスト ボックス 5">
            <a:extLst>
              <a:ext uri="{FF2B5EF4-FFF2-40B4-BE49-F238E27FC236}">
                <a16:creationId xmlns:a16="http://schemas.microsoft.com/office/drawing/2014/main" id="{4B951807-4CEB-7533-65C6-6E89874D422E}"/>
              </a:ext>
            </a:extLst>
          </p:cNvPr>
          <p:cNvSpPr txBox="1"/>
          <p:nvPr/>
        </p:nvSpPr>
        <p:spPr>
          <a:xfrm>
            <a:off x="529448" y="3004547"/>
            <a:ext cx="9682459" cy="3970318"/>
          </a:xfrm>
          <a:prstGeom prst="rect">
            <a:avLst/>
          </a:prstGeom>
          <a:noFill/>
        </p:spPr>
        <p:txBody>
          <a:bodyPr wrap="none" rtlCol="0">
            <a:spAutoFit/>
          </a:bodyPr>
          <a:lstStyle/>
          <a:p>
            <a:r>
              <a:rPr kumimoji="1" lang="ja-JP" altLang="en-US" sz="1200" dirty="0">
                <a:latin typeface="HGPｺﾞｼｯｸM" panose="020B0600000000000000" pitchFamily="50" charset="-128"/>
                <a:ea typeface="HGPｺﾞｼｯｸM" panose="020B0600000000000000" pitchFamily="50" charset="-128"/>
              </a:rPr>
              <a:t>・ 子どもが１歳になる前に職場復帰をしたときは授乳や育児のための時間（育児時間）を取得できます（女性のみ）。取得可能時間は１日２回各</a:t>
            </a:r>
            <a:r>
              <a:rPr kumimoji="1" lang="en-US" altLang="ja-JP" sz="1200" dirty="0">
                <a:latin typeface="HGPｺﾞｼｯｸM" panose="020B0600000000000000" pitchFamily="50" charset="-128"/>
                <a:ea typeface="HGPｺﾞｼｯｸM" panose="020B0600000000000000" pitchFamily="50" charset="-128"/>
              </a:rPr>
              <a:t>30</a:t>
            </a:r>
            <a:r>
              <a:rPr kumimoji="1" lang="ja-JP" altLang="en-US" sz="1200" dirty="0">
                <a:latin typeface="HGPｺﾞｼｯｸM" panose="020B0600000000000000" pitchFamily="50" charset="-128"/>
                <a:ea typeface="HGPｺﾞｼｯｸM" panose="020B0600000000000000" pitchFamily="50" charset="-128"/>
              </a:rPr>
              <a:t>分です</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 育児中の従業員には、仕事と育児を両立させるための６つの制度が整備されています</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　［制度一覧］</a:t>
            </a:r>
          </a:p>
          <a:p>
            <a:r>
              <a:rPr kumimoji="1" lang="ja-JP" altLang="en-US" sz="1200" dirty="0">
                <a:latin typeface="HGPｺﾞｼｯｸM" panose="020B0600000000000000" pitchFamily="50" charset="-128"/>
                <a:ea typeface="HGPｺﾞｼｯｸM" panose="020B0600000000000000" pitchFamily="50" charset="-128"/>
              </a:rPr>
              <a:t>　①子の看護休暇</a:t>
            </a:r>
          </a:p>
          <a:p>
            <a:r>
              <a:rPr kumimoji="1" lang="ja-JP" altLang="en-US" sz="1200" dirty="0">
                <a:latin typeface="HGPｺﾞｼｯｸM" panose="020B0600000000000000" pitchFamily="50" charset="-128"/>
                <a:ea typeface="HGPｺﾞｼｯｸM" panose="020B0600000000000000" pitchFamily="50" charset="-128"/>
              </a:rPr>
              <a:t>　　　・小学校入学前の子どもを養育する従業員は、負傷または病気になった子どもの世話等をするために休暇を取得できます</a:t>
            </a:r>
          </a:p>
          <a:p>
            <a:r>
              <a:rPr kumimoji="1" lang="ja-JP" altLang="en-US" sz="1200" dirty="0">
                <a:latin typeface="HGPｺﾞｼｯｸM" panose="020B0600000000000000" pitchFamily="50" charset="-128"/>
                <a:ea typeface="HGPｺﾞｼｯｸM" panose="020B0600000000000000" pitchFamily="50" charset="-128"/>
              </a:rPr>
              <a:t>　　　・取得可能日数は子どもの人数により異なります。子ども１人の場合は５日／年、子ども２人の場合は</a:t>
            </a:r>
            <a:r>
              <a:rPr kumimoji="1" lang="en-US" altLang="ja-JP" sz="1200" dirty="0">
                <a:latin typeface="HGPｺﾞｼｯｸM" panose="020B0600000000000000" pitchFamily="50" charset="-128"/>
                <a:ea typeface="HGPｺﾞｼｯｸM" panose="020B0600000000000000" pitchFamily="50" charset="-128"/>
              </a:rPr>
              <a:t>10</a:t>
            </a:r>
            <a:r>
              <a:rPr kumimoji="1" lang="ja-JP" altLang="en-US" sz="1200" dirty="0">
                <a:latin typeface="HGPｺﾞｼｯｸM" panose="020B0600000000000000" pitchFamily="50" charset="-128"/>
                <a:ea typeface="HGPｺﾞｼｯｸM" panose="020B0600000000000000" pitchFamily="50" charset="-128"/>
              </a:rPr>
              <a:t>日／年です</a:t>
            </a:r>
          </a:p>
          <a:p>
            <a:r>
              <a:rPr kumimoji="1" lang="ja-JP" altLang="en-US" sz="1200" dirty="0">
                <a:latin typeface="HGPｺﾞｼｯｸM" panose="020B0600000000000000" pitchFamily="50" charset="-128"/>
                <a:ea typeface="HGPｺﾞｼｯｸM" panose="020B0600000000000000" pitchFamily="50" charset="-128"/>
              </a:rPr>
              <a:t>　　　・休暇は無給です</a:t>
            </a:r>
          </a:p>
          <a:p>
            <a:r>
              <a:rPr kumimoji="1" lang="ja-JP" altLang="en-US" sz="1200" dirty="0">
                <a:latin typeface="HGPｺﾞｼｯｸM" panose="020B0600000000000000" pitchFamily="50" charset="-128"/>
                <a:ea typeface="HGPｺﾞｼｯｸM" panose="020B0600000000000000" pitchFamily="50" charset="-128"/>
              </a:rPr>
              <a:t>　　　・取得希望者は「</a:t>
            </a:r>
            <a:r>
              <a:rPr kumimoji="1" lang="en-US" altLang="ja-JP" sz="1200" dirty="0">
                <a:latin typeface="HGPｺﾞｼｯｸM" panose="020B0600000000000000" pitchFamily="50" charset="-128"/>
                <a:ea typeface="HGPｺﾞｼｯｸM" panose="020B0600000000000000" pitchFamily="50" charset="-128"/>
              </a:rPr>
              <a:t>〔</a:t>
            </a:r>
            <a:r>
              <a:rPr kumimoji="1" lang="ja-JP" altLang="en-US" sz="1200" dirty="0">
                <a:latin typeface="HGPｺﾞｼｯｸM" panose="020B0600000000000000" pitchFamily="50" charset="-128"/>
                <a:ea typeface="HGPｺﾞｼｯｸM" panose="020B0600000000000000" pitchFamily="50" charset="-128"/>
              </a:rPr>
              <a:t>子の看護休暇・介護休暇</a:t>
            </a:r>
            <a:r>
              <a:rPr kumimoji="1" lang="en-US" altLang="ja-JP" sz="1200" dirty="0">
                <a:latin typeface="HGPｺﾞｼｯｸM" panose="020B0600000000000000" pitchFamily="50" charset="-128"/>
                <a:ea typeface="HGPｺﾞｼｯｸM" panose="020B0600000000000000" pitchFamily="50" charset="-128"/>
              </a:rPr>
              <a:t>〕</a:t>
            </a:r>
            <a:r>
              <a:rPr kumimoji="1" lang="ja-JP" altLang="en-US" sz="1200" dirty="0">
                <a:latin typeface="HGPｺﾞｼｯｸM" panose="020B0600000000000000" pitchFamily="50" charset="-128"/>
                <a:ea typeface="HGPｺﾞｼｯｸM" panose="020B0600000000000000" pitchFamily="50" charset="-128"/>
              </a:rPr>
              <a:t>申出書」を総務に提出してください</a:t>
            </a:r>
          </a:p>
          <a:p>
            <a:r>
              <a:rPr kumimoji="1" lang="ja-JP" altLang="en-US" sz="1200" dirty="0">
                <a:latin typeface="HGPｺﾞｼｯｸM" panose="020B0600000000000000" pitchFamily="50" charset="-128"/>
                <a:ea typeface="HGPｺﾞｼｯｸM" panose="020B0600000000000000" pitchFamily="50" charset="-128"/>
              </a:rPr>
              <a:t>　　　・当日取得を希望する場合は、総務まで電話してください</a:t>
            </a:r>
          </a:p>
          <a:p>
            <a:r>
              <a:rPr kumimoji="1" lang="ja-JP" altLang="en-US" sz="1200" dirty="0">
                <a:latin typeface="HGPｺﾞｼｯｸM" panose="020B0600000000000000" pitchFamily="50" charset="-128"/>
                <a:ea typeface="HGPｺﾞｼｯｸM" panose="020B0600000000000000" pitchFamily="50" charset="-128"/>
              </a:rPr>
              <a:t>　②所定外労働の制限</a:t>
            </a:r>
          </a:p>
          <a:p>
            <a:r>
              <a:rPr kumimoji="1" lang="ja-JP" altLang="en-US" sz="1200" dirty="0">
                <a:latin typeface="HGPｺﾞｼｯｸM" panose="020B0600000000000000" pitchFamily="50" charset="-128"/>
                <a:ea typeface="HGPｺﾞｼｯｸM" panose="020B0600000000000000" pitchFamily="50" charset="-128"/>
              </a:rPr>
              <a:t>　　　・３歳未満の子どもを養育する従業員が、所定労働時間を超えて労働することが免除される制度です</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　　　・制度利用希望者は「</a:t>
            </a:r>
            <a:r>
              <a:rPr kumimoji="1" lang="en-US" altLang="ja-JP" sz="1200" dirty="0">
                <a:latin typeface="HGPｺﾞｼｯｸM" panose="020B0600000000000000" pitchFamily="50" charset="-128"/>
                <a:ea typeface="HGPｺﾞｼｯｸM" panose="020B0600000000000000" pitchFamily="50" charset="-128"/>
              </a:rPr>
              <a:t>〔</a:t>
            </a:r>
            <a:r>
              <a:rPr kumimoji="1" lang="ja-JP" altLang="en-US" sz="1200" dirty="0">
                <a:latin typeface="HGPｺﾞｼｯｸM" panose="020B0600000000000000" pitchFamily="50" charset="-128"/>
                <a:ea typeface="HGPｺﾞｼｯｸM" panose="020B0600000000000000" pitchFamily="50" charset="-128"/>
              </a:rPr>
              <a:t>育児・介護</a:t>
            </a:r>
            <a:r>
              <a:rPr kumimoji="1" lang="en-US" altLang="ja-JP" sz="1200" dirty="0">
                <a:latin typeface="HGPｺﾞｼｯｸM" panose="020B0600000000000000" pitchFamily="50" charset="-128"/>
                <a:ea typeface="HGPｺﾞｼｯｸM" panose="020B0600000000000000" pitchFamily="50" charset="-128"/>
              </a:rPr>
              <a:t>〕</a:t>
            </a:r>
            <a:r>
              <a:rPr kumimoji="1" lang="ja-JP" altLang="en-US" sz="1200" dirty="0">
                <a:latin typeface="HGPｺﾞｼｯｸM" panose="020B0600000000000000" pitchFamily="50" charset="-128"/>
                <a:ea typeface="HGPｺﾞｼｯｸM" panose="020B0600000000000000" pitchFamily="50" charset="-128"/>
              </a:rPr>
              <a:t>のための所定外労働制限請求書」を総務に提出してください</a:t>
            </a:r>
          </a:p>
          <a:p>
            <a:r>
              <a:rPr kumimoji="1" lang="ja-JP" altLang="en-US" sz="1200" dirty="0">
                <a:latin typeface="HGPｺﾞｼｯｸM" panose="020B0600000000000000" pitchFamily="50" charset="-128"/>
                <a:ea typeface="HGPｺﾞｼｯｸM" panose="020B0600000000000000" pitchFamily="50" charset="-128"/>
              </a:rPr>
              <a:t>　　　・提出期限は開始予定日の１カ月前です</a:t>
            </a:r>
          </a:p>
          <a:p>
            <a:r>
              <a:rPr kumimoji="1" lang="ja-JP" altLang="en-US" sz="1200" dirty="0">
                <a:latin typeface="HGPｺﾞｼｯｸM" panose="020B0600000000000000" pitchFamily="50" charset="-128"/>
                <a:ea typeface="HGPｺﾞｼｯｸM" panose="020B0600000000000000" pitchFamily="50" charset="-128"/>
              </a:rPr>
              <a:t>　③時間外労働の制限</a:t>
            </a:r>
          </a:p>
          <a:p>
            <a:r>
              <a:rPr kumimoji="1" lang="ja-JP" altLang="en-US" sz="1200" dirty="0">
                <a:latin typeface="HGPｺﾞｼｯｸM" panose="020B0600000000000000" pitchFamily="50" charset="-128"/>
                <a:ea typeface="HGPｺﾞｼｯｸM" panose="020B0600000000000000" pitchFamily="50" charset="-128"/>
              </a:rPr>
              <a:t>　　　・小学校入学前の子どもを養育する従業員が、１カ月●時間、１年間●時間を超えての時間外労働が免除される制度です</a:t>
            </a:r>
          </a:p>
          <a:p>
            <a:r>
              <a:rPr kumimoji="1" lang="ja-JP" altLang="en-US" sz="1200" dirty="0">
                <a:latin typeface="HGPｺﾞｼｯｸM" panose="020B0600000000000000" pitchFamily="50" charset="-128"/>
                <a:ea typeface="HGPｺﾞｼｯｸM" panose="020B0600000000000000" pitchFamily="50" charset="-128"/>
              </a:rPr>
              <a:t>　　　・制度利用希望者は「</a:t>
            </a:r>
            <a:r>
              <a:rPr kumimoji="1" lang="en-US" altLang="ja-JP" sz="1200" dirty="0">
                <a:latin typeface="HGPｺﾞｼｯｸM" panose="020B0600000000000000" pitchFamily="50" charset="-128"/>
                <a:ea typeface="HGPｺﾞｼｯｸM" panose="020B0600000000000000" pitchFamily="50" charset="-128"/>
              </a:rPr>
              <a:t>〔</a:t>
            </a:r>
            <a:r>
              <a:rPr kumimoji="1" lang="ja-JP" altLang="en-US" sz="1200" dirty="0">
                <a:latin typeface="HGPｺﾞｼｯｸM" panose="020B0600000000000000" pitchFamily="50" charset="-128"/>
                <a:ea typeface="HGPｺﾞｼｯｸM" panose="020B0600000000000000" pitchFamily="50" charset="-128"/>
              </a:rPr>
              <a:t>育児・介護</a:t>
            </a:r>
            <a:r>
              <a:rPr kumimoji="1" lang="en-US" altLang="ja-JP" sz="1200" dirty="0">
                <a:latin typeface="HGPｺﾞｼｯｸM" panose="020B0600000000000000" pitchFamily="50" charset="-128"/>
                <a:ea typeface="HGPｺﾞｼｯｸM" panose="020B0600000000000000" pitchFamily="50" charset="-128"/>
              </a:rPr>
              <a:t>〕</a:t>
            </a:r>
            <a:r>
              <a:rPr kumimoji="1" lang="ja-JP" altLang="en-US" sz="1200" dirty="0">
                <a:latin typeface="HGPｺﾞｼｯｸM" panose="020B0600000000000000" pitchFamily="50" charset="-128"/>
                <a:ea typeface="HGPｺﾞｼｯｸM" panose="020B0600000000000000" pitchFamily="50" charset="-128"/>
              </a:rPr>
              <a:t>のための時間外労働制限請求書」を総務に提出してください</a:t>
            </a:r>
          </a:p>
          <a:p>
            <a:r>
              <a:rPr kumimoji="1" lang="ja-JP" altLang="en-US" sz="1200" dirty="0">
                <a:latin typeface="HGPｺﾞｼｯｸM" panose="020B0600000000000000" pitchFamily="50" charset="-128"/>
                <a:ea typeface="HGPｺﾞｼｯｸM" panose="020B0600000000000000" pitchFamily="50" charset="-128"/>
              </a:rPr>
              <a:t>　　　・提出期限は開始予定日の１カ月前です</a:t>
            </a:r>
          </a:p>
          <a:p>
            <a:r>
              <a:rPr kumimoji="1" lang="ja-JP" altLang="en-US" sz="1200" dirty="0">
                <a:latin typeface="HGPｺﾞｼｯｸM" panose="020B0600000000000000" pitchFamily="50" charset="-128"/>
                <a:ea typeface="HGPｺﾞｼｯｸM" panose="020B0600000000000000" pitchFamily="50" charset="-128"/>
              </a:rPr>
              <a:t>　④深夜業の制限</a:t>
            </a:r>
          </a:p>
          <a:p>
            <a:r>
              <a:rPr kumimoji="1" lang="ja-JP" altLang="en-US" sz="1200" dirty="0">
                <a:latin typeface="HGPｺﾞｼｯｸM" panose="020B0600000000000000" pitchFamily="50" charset="-128"/>
                <a:ea typeface="HGPｺﾞｼｯｸM" panose="020B0600000000000000" pitchFamily="50" charset="-128"/>
              </a:rPr>
              <a:t>　　　・小学校入学前の子どもを養育する従業員が、深夜（</a:t>
            </a:r>
            <a:r>
              <a:rPr kumimoji="1" lang="en-US" altLang="ja-JP" sz="1200" dirty="0">
                <a:latin typeface="HGPｺﾞｼｯｸM" panose="020B0600000000000000" pitchFamily="50" charset="-128"/>
                <a:ea typeface="HGPｺﾞｼｯｸM" panose="020B0600000000000000" pitchFamily="50" charset="-128"/>
              </a:rPr>
              <a:t>22</a:t>
            </a:r>
            <a:r>
              <a:rPr kumimoji="1" lang="ja-JP" altLang="en-US" sz="1200" dirty="0">
                <a:latin typeface="HGPｺﾞｼｯｸM" panose="020B0600000000000000" pitchFamily="50" charset="-128"/>
                <a:ea typeface="HGPｺﾞｼｯｸM" panose="020B0600000000000000" pitchFamily="50" charset="-128"/>
              </a:rPr>
              <a:t>時～翌５時）の労働が免除される制度です</a:t>
            </a:r>
          </a:p>
          <a:p>
            <a:r>
              <a:rPr kumimoji="1" lang="ja-JP" altLang="en-US" sz="1200" dirty="0">
                <a:latin typeface="HGPｺﾞｼｯｸM" panose="020B0600000000000000" pitchFamily="50" charset="-128"/>
                <a:ea typeface="HGPｺﾞｼｯｸM" panose="020B0600000000000000" pitchFamily="50" charset="-128"/>
              </a:rPr>
              <a:t>　　　・制度利用希望者は「</a:t>
            </a:r>
            <a:r>
              <a:rPr kumimoji="1" lang="en-US" altLang="ja-JP" sz="1200" dirty="0">
                <a:latin typeface="HGPｺﾞｼｯｸM" panose="020B0600000000000000" pitchFamily="50" charset="-128"/>
                <a:ea typeface="HGPｺﾞｼｯｸM" panose="020B0600000000000000" pitchFamily="50" charset="-128"/>
              </a:rPr>
              <a:t>〔</a:t>
            </a:r>
            <a:r>
              <a:rPr kumimoji="1" lang="ja-JP" altLang="en-US" sz="1200" dirty="0">
                <a:latin typeface="HGPｺﾞｼｯｸM" panose="020B0600000000000000" pitchFamily="50" charset="-128"/>
                <a:ea typeface="HGPｺﾞｼｯｸM" panose="020B0600000000000000" pitchFamily="50" charset="-128"/>
              </a:rPr>
              <a:t>育児・介護</a:t>
            </a:r>
            <a:r>
              <a:rPr kumimoji="1" lang="en-US" altLang="ja-JP" sz="1200" dirty="0">
                <a:latin typeface="HGPｺﾞｼｯｸM" panose="020B0600000000000000" pitchFamily="50" charset="-128"/>
                <a:ea typeface="HGPｺﾞｼｯｸM" panose="020B0600000000000000" pitchFamily="50" charset="-128"/>
              </a:rPr>
              <a:t>〕</a:t>
            </a:r>
            <a:r>
              <a:rPr kumimoji="1" lang="ja-JP" altLang="en-US" sz="1200" dirty="0">
                <a:latin typeface="HGPｺﾞｼｯｸM" panose="020B0600000000000000" pitchFamily="50" charset="-128"/>
                <a:ea typeface="HGPｺﾞｼｯｸM" panose="020B0600000000000000" pitchFamily="50" charset="-128"/>
              </a:rPr>
              <a:t>のための深夜業制限請求書を総務に提出してください</a:t>
            </a:r>
          </a:p>
          <a:p>
            <a:r>
              <a:rPr kumimoji="1" lang="ja-JP" altLang="en-US" sz="1200" dirty="0">
                <a:latin typeface="HGPｺﾞｼｯｸM" panose="020B0600000000000000" pitchFamily="50" charset="-128"/>
                <a:ea typeface="HGPｺﾞｼｯｸM" panose="020B0600000000000000" pitchFamily="50" charset="-128"/>
              </a:rPr>
              <a:t>　　　・提出期限は開始予定日の１カ月前です</a:t>
            </a:r>
          </a:p>
        </p:txBody>
      </p:sp>
      <p:sp>
        <p:nvSpPr>
          <p:cNvPr id="9" name="四角形: 角を丸くする 8">
            <a:extLst>
              <a:ext uri="{FF2B5EF4-FFF2-40B4-BE49-F238E27FC236}">
                <a16:creationId xmlns:a16="http://schemas.microsoft.com/office/drawing/2014/main" id="{A41464C2-B970-A413-56AE-91599B957EB3}"/>
              </a:ext>
            </a:extLst>
          </p:cNvPr>
          <p:cNvSpPr/>
          <p:nvPr/>
        </p:nvSpPr>
        <p:spPr>
          <a:xfrm>
            <a:off x="680192" y="1260277"/>
            <a:ext cx="1234820" cy="424361"/>
          </a:xfrm>
          <a:prstGeom prst="roundRect">
            <a:avLst/>
          </a:prstGeom>
          <a:solidFill>
            <a:srgbClr val="ED9A45"/>
          </a:solidFill>
          <a:ln>
            <a:solidFill>
              <a:srgbClr val="ED9A4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a:extLst>
              <a:ext uri="{FF2B5EF4-FFF2-40B4-BE49-F238E27FC236}">
                <a16:creationId xmlns:a16="http://schemas.microsoft.com/office/drawing/2014/main" id="{740DCC0D-FC61-E797-42C9-41AA516B6F5E}"/>
              </a:ext>
            </a:extLst>
          </p:cNvPr>
          <p:cNvSpPr txBox="1"/>
          <p:nvPr/>
        </p:nvSpPr>
        <p:spPr>
          <a:xfrm>
            <a:off x="699521" y="1260277"/>
            <a:ext cx="1196161" cy="469359"/>
          </a:xfrm>
          <a:prstGeom prst="rect">
            <a:avLst/>
          </a:prstGeom>
          <a:noFill/>
        </p:spPr>
        <p:txBody>
          <a:bodyPr wrap="square" rtlCol="0">
            <a:spAutoFit/>
          </a:bodyPr>
          <a:lstStyle/>
          <a:p>
            <a:pPr algn="ctr"/>
            <a:r>
              <a:rPr kumimoji="1" lang="ja-JP" altLang="en-US" sz="1050" b="1" dirty="0">
                <a:solidFill>
                  <a:schemeClr val="bg1"/>
                </a:solidFill>
                <a:latin typeface="Calibri" panose="020F0502020204030204" pitchFamily="34" charset="0"/>
                <a:ea typeface="+mj-ea"/>
                <a:cs typeface="Calibri" panose="020F0502020204030204" pitchFamily="34" charset="0"/>
              </a:rPr>
              <a:t>子どもが生まれた</a:t>
            </a:r>
            <a:endParaRPr kumimoji="1" lang="en-US" altLang="ja-JP" sz="1050" b="1" dirty="0">
              <a:solidFill>
                <a:schemeClr val="bg1"/>
              </a:solidFill>
              <a:latin typeface="Calibri" panose="020F0502020204030204" pitchFamily="34" charset="0"/>
              <a:ea typeface="+mj-ea"/>
              <a:cs typeface="Calibri" panose="020F0502020204030204" pitchFamily="34" charset="0"/>
            </a:endParaRPr>
          </a:p>
          <a:p>
            <a:pPr algn="ctr"/>
            <a:r>
              <a:rPr kumimoji="1" lang="ja-JP" altLang="en-US" b="1" dirty="0">
                <a:solidFill>
                  <a:schemeClr val="bg1"/>
                </a:solidFill>
                <a:latin typeface="Calibri" panose="020F0502020204030204" pitchFamily="34" charset="0"/>
                <a:ea typeface="+mj-ea"/>
                <a:cs typeface="Calibri" panose="020F0502020204030204" pitchFamily="34" charset="0"/>
              </a:rPr>
              <a:t>従業員</a:t>
            </a:r>
          </a:p>
        </p:txBody>
      </p:sp>
    </p:spTree>
    <p:extLst>
      <p:ext uri="{BB962C8B-B14F-4D97-AF65-F5344CB8AC3E}">
        <p14:creationId xmlns:p14="http://schemas.microsoft.com/office/powerpoint/2010/main" val="90035242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57"/>
        <p:cNvGrpSpPr/>
        <p:nvPr/>
      </p:nvGrpSpPr>
      <p:grpSpPr>
        <a:xfrm>
          <a:off x="0" y="0"/>
          <a:ext cx="0" cy="0"/>
          <a:chOff x="0" y="0"/>
          <a:chExt cx="0" cy="0"/>
        </a:xfrm>
      </p:grpSpPr>
      <p:sp>
        <p:nvSpPr>
          <p:cNvPr id="6" name="テキスト ボックス 5">
            <a:extLst>
              <a:ext uri="{FF2B5EF4-FFF2-40B4-BE49-F238E27FC236}">
                <a16:creationId xmlns:a16="http://schemas.microsoft.com/office/drawing/2014/main" id="{4B951807-4CEB-7533-65C6-6E89874D422E}"/>
              </a:ext>
            </a:extLst>
          </p:cNvPr>
          <p:cNvSpPr txBox="1"/>
          <p:nvPr/>
        </p:nvSpPr>
        <p:spPr>
          <a:xfrm>
            <a:off x="680192" y="1945004"/>
            <a:ext cx="9349179" cy="2862322"/>
          </a:xfrm>
          <a:prstGeom prst="rect">
            <a:avLst/>
          </a:prstGeom>
          <a:noFill/>
        </p:spPr>
        <p:txBody>
          <a:bodyPr wrap="square" rtlCol="0">
            <a:spAutoFit/>
          </a:bodyPr>
          <a:lstStyle/>
          <a:p>
            <a:r>
              <a:rPr kumimoji="1" lang="ja-JP" altLang="en-US" sz="1200" dirty="0">
                <a:latin typeface="HGPｺﾞｼｯｸM" panose="020B0600000000000000" pitchFamily="50" charset="-128"/>
                <a:ea typeface="HGPｺﾞｼｯｸM" panose="020B0600000000000000" pitchFamily="50" charset="-128"/>
              </a:rPr>
              <a:t>　［制度一覧］</a:t>
            </a:r>
          </a:p>
          <a:p>
            <a:r>
              <a:rPr kumimoji="1" lang="ja-JP" altLang="en-US" sz="1200" dirty="0">
                <a:latin typeface="HGPｺﾞｼｯｸM" panose="020B0600000000000000" pitchFamily="50" charset="-128"/>
                <a:ea typeface="HGPｺﾞｼｯｸM" panose="020B0600000000000000" pitchFamily="50" charset="-128"/>
              </a:rPr>
              <a:t>　⑤所定労働時間の短縮</a:t>
            </a:r>
          </a:p>
          <a:p>
            <a:r>
              <a:rPr kumimoji="1" lang="ja-JP" altLang="en-US" sz="1200" dirty="0">
                <a:latin typeface="HGPｺﾞｼｯｸM" panose="020B0600000000000000" pitchFamily="50" charset="-128"/>
                <a:ea typeface="HGPｺﾞｼｯｸM" panose="020B0600000000000000" pitchFamily="50" charset="-128"/>
              </a:rPr>
              <a:t>　　　・３歳未満の子どもを養育する従業員が、所定労働時間を短縮して労働できる制度です</a:t>
            </a:r>
          </a:p>
          <a:p>
            <a:r>
              <a:rPr kumimoji="1" lang="ja-JP" altLang="en-US" sz="1200" dirty="0">
                <a:latin typeface="HGPｺﾞｼｯｸM" panose="020B0600000000000000" pitchFamily="50" charset="-128"/>
                <a:ea typeface="HGPｺﾞｼｯｸM" panose="020B0600000000000000" pitchFamily="50" charset="-128"/>
              </a:rPr>
              <a:t>　　　・制度利用希望者は「育児短時間勤務申出書」を総務に提出してください</a:t>
            </a:r>
          </a:p>
          <a:p>
            <a:r>
              <a:rPr kumimoji="1" lang="ja-JP" altLang="en-US" sz="1200" dirty="0">
                <a:latin typeface="HGPｺﾞｼｯｸM" panose="020B0600000000000000" pitchFamily="50" charset="-128"/>
                <a:ea typeface="HGPｺﾞｼｯｸM" panose="020B0600000000000000" pitchFamily="50" charset="-128"/>
              </a:rPr>
              <a:t>　　　・提出期限は開始予定日の１カ月前です</a:t>
            </a:r>
          </a:p>
          <a:p>
            <a:r>
              <a:rPr kumimoji="1" lang="ja-JP" altLang="en-US" sz="1200" dirty="0">
                <a:latin typeface="HGPｺﾞｼｯｸM" panose="020B0600000000000000" pitchFamily="50" charset="-128"/>
                <a:ea typeface="HGPｺﾞｼｯｸM" panose="020B0600000000000000" pitchFamily="50" charset="-128"/>
              </a:rPr>
              <a:t>　⑥育児目的休暇</a:t>
            </a:r>
          </a:p>
          <a:p>
            <a:r>
              <a:rPr kumimoji="1" lang="ja-JP" altLang="en-US" sz="1200" dirty="0">
                <a:latin typeface="HGPｺﾞｼｯｸM" panose="020B0600000000000000" pitchFamily="50" charset="-128"/>
                <a:ea typeface="HGPｺﾞｼｯｸM" panose="020B0600000000000000" pitchFamily="50" charset="-128"/>
              </a:rPr>
              <a:t>　　　・小学校入学前の子どもを養育する従業員は、子どもの世話をするために休暇を取得できます</a:t>
            </a:r>
          </a:p>
          <a:p>
            <a:r>
              <a:rPr kumimoji="1" lang="ja-JP" altLang="en-US" sz="1200" dirty="0">
                <a:latin typeface="HGPｺﾞｼｯｸM" panose="020B0600000000000000" pitchFamily="50" charset="-128"/>
                <a:ea typeface="HGPｺﾞｼｯｸM" panose="020B0600000000000000" pitchFamily="50" charset="-128"/>
              </a:rPr>
              <a:t>　　　・取得可能日数は子どもの人数により異なります。子ども１人の場合は●日／年、子ども２人の場合は●日／年です</a:t>
            </a:r>
          </a:p>
          <a:p>
            <a:r>
              <a:rPr kumimoji="1" lang="ja-JP" altLang="en-US" sz="1200" dirty="0">
                <a:latin typeface="HGPｺﾞｼｯｸM" panose="020B0600000000000000" pitchFamily="50" charset="-128"/>
                <a:ea typeface="HGPｺﾞｼｯｸM" panose="020B0600000000000000" pitchFamily="50" charset="-128"/>
              </a:rPr>
              <a:t>　　　・休暇は無給です</a:t>
            </a:r>
          </a:p>
          <a:p>
            <a:r>
              <a:rPr kumimoji="1" lang="ja-JP" altLang="en-US" sz="1200" dirty="0">
                <a:latin typeface="HGPｺﾞｼｯｸM" panose="020B0600000000000000" pitchFamily="50" charset="-128"/>
                <a:ea typeface="HGPｺﾞｼｯｸM" panose="020B0600000000000000" pitchFamily="50" charset="-128"/>
              </a:rPr>
              <a:t>　　　・取得希望者は「育児目的休暇取得申出書」を総務に提出してください</a:t>
            </a:r>
          </a:p>
          <a:p>
            <a:r>
              <a:rPr kumimoji="1" lang="ja-JP" altLang="en-US" sz="1200" dirty="0">
                <a:latin typeface="HGPｺﾞｼｯｸM" panose="020B0600000000000000" pitchFamily="50" charset="-128"/>
                <a:ea typeface="HGPｺﾞｼｯｸM" panose="020B0600000000000000" pitchFamily="50" charset="-128"/>
              </a:rPr>
              <a:t>　　　・当日取得を希望する場合は、総務まで電話してください</a:t>
            </a:r>
          </a:p>
          <a:p>
            <a:endParaRPr kumimoji="1" lang="ja-JP" altLang="en-US" sz="1200" dirty="0">
              <a:latin typeface="HGPｺﾞｼｯｸM" panose="020B0600000000000000" pitchFamily="50" charset="-128"/>
              <a:ea typeface="HGPｺﾞｼｯｸM" panose="020B0600000000000000" pitchFamily="50" charset="-128"/>
            </a:endParaRPr>
          </a:p>
          <a:p>
            <a:endParaRPr kumimoji="1" lang="ja-JP" altLang="en-US" sz="1200" dirty="0">
              <a:latin typeface="HGPｺﾞｼｯｸM" panose="020B0600000000000000" pitchFamily="50" charset="-128"/>
              <a:ea typeface="HGPｺﾞｼｯｸM" panose="020B0600000000000000" pitchFamily="50" charset="-128"/>
            </a:endParaRPr>
          </a:p>
          <a:p>
            <a:r>
              <a:rPr kumimoji="1" lang="en-US" altLang="ja-JP" sz="1200" dirty="0">
                <a:latin typeface="HGPｺﾞｼｯｸM" panose="020B0600000000000000" pitchFamily="50" charset="-128"/>
                <a:ea typeface="HGPｺﾞｼｯｸM" panose="020B0600000000000000" pitchFamily="50" charset="-128"/>
              </a:rPr>
              <a:t>※</a:t>
            </a:r>
            <a:r>
              <a:rPr kumimoji="1" lang="ja-JP" altLang="en-US" sz="1200" dirty="0">
                <a:latin typeface="HGPｺﾞｼｯｸM" panose="020B0600000000000000" pitchFamily="50" charset="-128"/>
                <a:ea typeface="HGPｺﾞｼｯｸM" panose="020B0600000000000000" pitchFamily="50" charset="-128"/>
              </a:rPr>
              <a:t>申請書類は社内の●●にてダウンロード可能です</a:t>
            </a:r>
          </a:p>
          <a:p>
            <a:r>
              <a:rPr kumimoji="1" lang="en-US" altLang="ja-JP" sz="1200" dirty="0">
                <a:latin typeface="HGPｺﾞｼｯｸM" panose="020B0600000000000000" pitchFamily="50" charset="-128"/>
                <a:ea typeface="HGPｺﾞｼｯｸM" panose="020B0600000000000000" pitchFamily="50" charset="-128"/>
              </a:rPr>
              <a:t>※ </a:t>
            </a:r>
            <a:r>
              <a:rPr kumimoji="1" lang="ja-JP" altLang="en-US" sz="1200" dirty="0">
                <a:latin typeface="HGPｺﾞｼｯｸM" panose="020B0600000000000000" pitchFamily="50" charset="-128"/>
                <a:ea typeface="HGPｺﾞｼｯｸM" panose="020B0600000000000000" pitchFamily="50" charset="-128"/>
              </a:rPr>
              <a:t>制度は仕事を支えるほかの従業員の存在があって初めて成立します。周囲の従業員に感謝の気持ちを伝えるよう心がけてください</a:t>
            </a:r>
          </a:p>
        </p:txBody>
      </p:sp>
      <p:sp>
        <p:nvSpPr>
          <p:cNvPr id="2" name="テキスト ボックス 1">
            <a:extLst>
              <a:ext uri="{FF2B5EF4-FFF2-40B4-BE49-F238E27FC236}">
                <a16:creationId xmlns:a16="http://schemas.microsoft.com/office/drawing/2014/main" id="{7AC7B070-4373-E83A-7893-DC761F55D0B0}"/>
              </a:ext>
            </a:extLst>
          </p:cNvPr>
          <p:cNvSpPr txBox="1"/>
          <p:nvPr/>
        </p:nvSpPr>
        <p:spPr>
          <a:xfrm>
            <a:off x="1881580" y="1149291"/>
            <a:ext cx="6978193" cy="646331"/>
          </a:xfrm>
          <a:prstGeom prst="rect">
            <a:avLst/>
          </a:prstGeom>
          <a:noFill/>
        </p:spPr>
        <p:txBody>
          <a:bodyPr wrap="none" rtlCol="0">
            <a:spAutoFit/>
          </a:bodyPr>
          <a:lstStyle/>
          <a:p>
            <a:pPr algn="ctr"/>
            <a:r>
              <a:rPr kumimoji="1" lang="ja-JP" altLang="en-US" sz="3600" dirty="0">
                <a:latin typeface="HGPｺﾞｼｯｸE" panose="020B0900000000000000" pitchFamily="50" charset="-128"/>
                <a:ea typeface="HGPｺﾞｼｯｸE" panose="020B0900000000000000" pitchFamily="50" charset="-128"/>
              </a:rPr>
              <a:t>仕事と育児の両立支援の制度（２）</a:t>
            </a:r>
          </a:p>
        </p:txBody>
      </p:sp>
      <p:sp>
        <p:nvSpPr>
          <p:cNvPr id="4" name="四角形: 角を丸くする 3">
            <a:extLst>
              <a:ext uri="{FF2B5EF4-FFF2-40B4-BE49-F238E27FC236}">
                <a16:creationId xmlns:a16="http://schemas.microsoft.com/office/drawing/2014/main" id="{E6E0C201-BDC4-4384-030B-EA7B27FF7D6C}"/>
              </a:ext>
            </a:extLst>
          </p:cNvPr>
          <p:cNvSpPr/>
          <p:nvPr/>
        </p:nvSpPr>
        <p:spPr>
          <a:xfrm>
            <a:off x="680192" y="1260277"/>
            <a:ext cx="1234820" cy="424361"/>
          </a:xfrm>
          <a:prstGeom prst="roundRect">
            <a:avLst/>
          </a:prstGeom>
          <a:solidFill>
            <a:srgbClr val="ED9A45"/>
          </a:solidFill>
          <a:ln>
            <a:solidFill>
              <a:srgbClr val="ED9A4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テキスト ボックス 2">
            <a:extLst>
              <a:ext uri="{FF2B5EF4-FFF2-40B4-BE49-F238E27FC236}">
                <a16:creationId xmlns:a16="http://schemas.microsoft.com/office/drawing/2014/main" id="{F51F9161-C412-2D81-1D5E-75AA14CA9E77}"/>
              </a:ext>
            </a:extLst>
          </p:cNvPr>
          <p:cNvSpPr txBox="1"/>
          <p:nvPr/>
        </p:nvSpPr>
        <p:spPr>
          <a:xfrm>
            <a:off x="718851" y="1247577"/>
            <a:ext cx="1196161" cy="469359"/>
          </a:xfrm>
          <a:prstGeom prst="rect">
            <a:avLst/>
          </a:prstGeom>
          <a:noFill/>
        </p:spPr>
        <p:txBody>
          <a:bodyPr wrap="square" rtlCol="0">
            <a:spAutoFit/>
          </a:bodyPr>
          <a:lstStyle/>
          <a:p>
            <a:pPr algn="ctr"/>
            <a:r>
              <a:rPr kumimoji="1" lang="ja-JP" altLang="en-US" sz="1050" b="1" dirty="0">
                <a:solidFill>
                  <a:schemeClr val="bg1"/>
                </a:solidFill>
                <a:latin typeface="Calibri" panose="020F0502020204030204" pitchFamily="34" charset="0"/>
                <a:ea typeface="+mj-ea"/>
                <a:cs typeface="Calibri" panose="020F0502020204030204" pitchFamily="34" charset="0"/>
              </a:rPr>
              <a:t>子どもが生まれた</a:t>
            </a:r>
            <a:endParaRPr kumimoji="1" lang="en-US" altLang="ja-JP" sz="1050" b="1" dirty="0">
              <a:solidFill>
                <a:schemeClr val="bg1"/>
              </a:solidFill>
              <a:latin typeface="Calibri" panose="020F0502020204030204" pitchFamily="34" charset="0"/>
              <a:ea typeface="+mj-ea"/>
              <a:cs typeface="Calibri" panose="020F0502020204030204" pitchFamily="34" charset="0"/>
            </a:endParaRPr>
          </a:p>
          <a:p>
            <a:pPr algn="ctr"/>
            <a:r>
              <a:rPr kumimoji="1" lang="ja-JP" altLang="en-US" b="1" dirty="0">
                <a:solidFill>
                  <a:schemeClr val="bg1"/>
                </a:solidFill>
                <a:latin typeface="Calibri" panose="020F0502020204030204" pitchFamily="34" charset="0"/>
                <a:ea typeface="+mj-ea"/>
                <a:cs typeface="Calibri" panose="020F0502020204030204" pitchFamily="34" charset="0"/>
              </a:rPr>
              <a:t>従業員</a:t>
            </a:r>
          </a:p>
        </p:txBody>
      </p:sp>
    </p:spTree>
    <p:extLst>
      <p:ext uri="{BB962C8B-B14F-4D97-AF65-F5344CB8AC3E}">
        <p14:creationId xmlns:p14="http://schemas.microsoft.com/office/powerpoint/2010/main" val="358274978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57"/>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FA21C7BB-9CD8-62BA-7371-FEC83CF774C1}"/>
              </a:ext>
            </a:extLst>
          </p:cNvPr>
          <p:cNvSpPr txBox="1"/>
          <p:nvPr/>
        </p:nvSpPr>
        <p:spPr>
          <a:xfrm>
            <a:off x="2335372" y="306173"/>
            <a:ext cx="917239" cy="400110"/>
          </a:xfrm>
          <a:prstGeom prst="rect">
            <a:avLst/>
          </a:prstGeom>
          <a:noFill/>
        </p:spPr>
        <p:txBody>
          <a:bodyPr wrap="none" rtlCol="0">
            <a:spAutoFit/>
          </a:bodyPr>
          <a:lstStyle/>
          <a:p>
            <a:r>
              <a:rPr kumimoji="1" lang="en-US" altLang="ja-JP" sz="2000" dirty="0">
                <a:latin typeface="Calibri" panose="020F0502020204030204" pitchFamily="34" charset="0"/>
                <a:cs typeface="Calibri" panose="020F0502020204030204" pitchFamily="34" charset="0"/>
              </a:rPr>
              <a:t>FILE 25</a:t>
            </a:r>
            <a:endParaRPr kumimoji="1" lang="ja-JP" altLang="en-US" sz="2000" dirty="0">
              <a:latin typeface="Calibri" panose="020F0502020204030204" pitchFamily="34" charset="0"/>
              <a:cs typeface="Calibri" panose="020F0502020204030204" pitchFamily="34" charset="0"/>
            </a:endParaRPr>
          </a:p>
        </p:txBody>
      </p:sp>
      <p:sp>
        <p:nvSpPr>
          <p:cNvPr id="3" name="テキスト ボックス 2">
            <a:extLst>
              <a:ext uri="{FF2B5EF4-FFF2-40B4-BE49-F238E27FC236}">
                <a16:creationId xmlns:a16="http://schemas.microsoft.com/office/drawing/2014/main" id="{10DAA066-A374-A11B-062E-08D4871F1D02}"/>
              </a:ext>
            </a:extLst>
          </p:cNvPr>
          <p:cNvSpPr txBox="1"/>
          <p:nvPr/>
        </p:nvSpPr>
        <p:spPr>
          <a:xfrm>
            <a:off x="2400286" y="1140261"/>
            <a:ext cx="5891357" cy="646331"/>
          </a:xfrm>
          <a:prstGeom prst="rect">
            <a:avLst/>
          </a:prstGeom>
          <a:noFill/>
        </p:spPr>
        <p:txBody>
          <a:bodyPr wrap="none" rtlCol="0">
            <a:spAutoFit/>
          </a:bodyPr>
          <a:lstStyle/>
          <a:p>
            <a:pPr algn="ctr"/>
            <a:r>
              <a:rPr kumimoji="1" lang="ja-JP" altLang="en-US" sz="3600" dirty="0">
                <a:latin typeface="HGPｺﾞｼｯｸE" panose="020B0900000000000000" pitchFamily="50" charset="-128"/>
                <a:ea typeface="HGPｺﾞｼｯｸE" panose="020B0900000000000000" pitchFamily="50" charset="-128"/>
              </a:rPr>
              <a:t>マタハラ相談窓口に相談を！</a:t>
            </a:r>
          </a:p>
        </p:txBody>
      </p:sp>
      <p:sp>
        <p:nvSpPr>
          <p:cNvPr id="4" name="テキスト ボックス 3">
            <a:extLst>
              <a:ext uri="{FF2B5EF4-FFF2-40B4-BE49-F238E27FC236}">
                <a16:creationId xmlns:a16="http://schemas.microsoft.com/office/drawing/2014/main" id="{2C543B6C-D375-931B-3B9B-6977A32BA00E}"/>
              </a:ext>
            </a:extLst>
          </p:cNvPr>
          <p:cNvSpPr txBox="1"/>
          <p:nvPr/>
        </p:nvSpPr>
        <p:spPr>
          <a:xfrm>
            <a:off x="3500031" y="1869330"/>
            <a:ext cx="3692036" cy="646331"/>
          </a:xfrm>
          <a:prstGeom prst="rect">
            <a:avLst/>
          </a:prstGeom>
          <a:noFill/>
        </p:spPr>
        <p:txBody>
          <a:bodyPr wrap="none" rtlCol="0">
            <a:spAutoFit/>
          </a:bodyPr>
          <a:lstStyle/>
          <a:p>
            <a:pPr algn="ctr"/>
            <a:r>
              <a:rPr kumimoji="1" lang="ja-JP" altLang="en-US" sz="1800" u="sng" dirty="0">
                <a:uFill>
                  <a:solidFill>
                    <a:srgbClr val="FFFF00"/>
                  </a:solidFill>
                </a:uFill>
                <a:latin typeface="HGPｺﾞｼｯｸE" panose="020B0900000000000000" pitchFamily="50" charset="-128"/>
                <a:ea typeface="HGPｺﾞｼｯｸE" panose="020B0900000000000000" pitchFamily="50" charset="-128"/>
              </a:rPr>
              <a:t>妊娠・出産・育児に関して</a:t>
            </a:r>
            <a:endParaRPr kumimoji="1" lang="en-US" altLang="ja-JP" sz="1800" u="sng" dirty="0">
              <a:uFill>
                <a:solidFill>
                  <a:srgbClr val="FFFF00"/>
                </a:solidFill>
              </a:uFill>
              <a:latin typeface="HGPｺﾞｼｯｸE" panose="020B0900000000000000" pitchFamily="50" charset="-128"/>
              <a:ea typeface="HGPｺﾞｼｯｸE" panose="020B0900000000000000" pitchFamily="50" charset="-128"/>
            </a:endParaRPr>
          </a:p>
          <a:p>
            <a:pPr algn="ctr"/>
            <a:r>
              <a:rPr kumimoji="1" lang="ja-JP" altLang="en-US" sz="1800" u="sng" dirty="0">
                <a:uFill>
                  <a:solidFill>
                    <a:srgbClr val="FFFF00"/>
                  </a:solidFill>
                </a:uFill>
                <a:latin typeface="HGPｺﾞｼｯｸE" panose="020B0900000000000000" pitchFamily="50" charset="-128"/>
                <a:ea typeface="HGPｺﾞｼｯｸE" panose="020B0900000000000000" pitchFamily="50" charset="-128"/>
              </a:rPr>
              <a:t>不快な思いをしたら相談してください</a:t>
            </a:r>
            <a:endParaRPr kumimoji="1" lang="en-US" altLang="ja-JP" sz="1800" u="sng" dirty="0">
              <a:uFill>
                <a:solidFill>
                  <a:srgbClr val="FFFF00"/>
                </a:solidFill>
              </a:uFill>
              <a:latin typeface="HGPｺﾞｼｯｸE" panose="020B0900000000000000" pitchFamily="50" charset="-128"/>
              <a:ea typeface="HGPｺﾞｼｯｸE" panose="020B0900000000000000" pitchFamily="50" charset="-128"/>
            </a:endParaRPr>
          </a:p>
        </p:txBody>
      </p:sp>
      <p:sp>
        <p:nvSpPr>
          <p:cNvPr id="5" name="テキスト ボックス 4">
            <a:extLst>
              <a:ext uri="{FF2B5EF4-FFF2-40B4-BE49-F238E27FC236}">
                <a16:creationId xmlns:a16="http://schemas.microsoft.com/office/drawing/2014/main" id="{D99612A1-4021-9C61-3BA5-32A27266A003}"/>
              </a:ext>
            </a:extLst>
          </p:cNvPr>
          <p:cNvSpPr txBox="1"/>
          <p:nvPr/>
        </p:nvSpPr>
        <p:spPr>
          <a:xfrm>
            <a:off x="529448" y="2702062"/>
            <a:ext cx="800219" cy="338554"/>
          </a:xfrm>
          <a:prstGeom prst="rect">
            <a:avLst/>
          </a:prstGeom>
          <a:noFill/>
        </p:spPr>
        <p:txBody>
          <a:bodyPr wrap="none" rtlCol="0">
            <a:spAutoFit/>
          </a:bodyPr>
          <a:lstStyle/>
          <a:p>
            <a:r>
              <a:rPr kumimoji="1" lang="ja-JP" altLang="en-US" sz="1600" dirty="0">
                <a:solidFill>
                  <a:srgbClr val="ED9A45"/>
                </a:solidFill>
                <a:latin typeface="HGPｺﾞｼｯｸE" panose="020B0900000000000000" pitchFamily="50" charset="-128"/>
                <a:ea typeface="HGPｺﾞｼｯｸE" panose="020B0900000000000000" pitchFamily="50" charset="-128"/>
              </a:rPr>
              <a:t>◎概要</a:t>
            </a:r>
          </a:p>
        </p:txBody>
      </p:sp>
      <p:sp>
        <p:nvSpPr>
          <p:cNvPr id="6" name="テキスト ボックス 5">
            <a:extLst>
              <a:ext uri="{FF2B5EF4-FFF2-40B4-BE49-F238E27FC236}">
                <a16:creationId xmlns:a16="http://schemas.microsoft.com/office/drawing/2014/main" id="{4B951807-4CEB-7533-65C6-6E89874D422E}"/>
              </a:ext>
            </a:extLst>
          </p:cNvPr>
          <p:cNvSpPr txBox="1"/>
          <p:nvPr/>
        </p:nvSpPr>
        <p:spPr>
          <a:xfrm>
            <a:off x="529449" y="3004547"/>
            <a:ext cx="9632916" cy="830997"/>
          </a:xfrm>
          <a:prstGeom prst="rect">
            <a:avLst/>
          </a:prstGeom>
          <a:noFill/>
        </p:spPr>
        <p:txBody>
          <a:bodyPr wrap="square" rtlCol="0">
            <a:spAutoFit/>
          </a:bodyPr>
          <a:lstStyle/>
          <a:p>
            <a:r>
              <a:rPr kumimoji="1" lang="ja-JP" altLang="en-US" sz="1200" dirty="0">
                <a:latin typeface="HGPｺﾞｼｯｸM" panose="020B0600000000000000" pitchFamily="50" charset="-128"/>
                <a:ea typeface="HGPｺﾞｼｯｸM" panose="020B0600000000000000" pitchFamily="50" charset="-128"/>
              </a:rPr>
              <a:t>・会社はハラスメント防止に力を入れています</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・職場における育児休業などに関するハラスメントとは、ワークルールブックに記載されている各種制度などに対する申出・利用に関する言動により、就業環境が害されることをいいます</a:t>
            </a:r>
          </a:p>
          <a:p>
            <a:r>
              <a:rPr kumimoji="1" lang="ja-JP" altLang="en-US" sz="1200" dirty="0">
                <a:solidFill>
                  <a:schemeClr val="tx1"/>
                </a:solidFill>
                <a:latin typeface="HGPｺﾞｼｯｸM" panose="020B0600000000000000" pitchFamily="50" charset="-128"/>
                <a:ea typeface="HGPｺﾞｼｯｸM" panose="020B0600000000000000" pitchFamily="50" charset="-128"/>
              </a:rPr>
              <a:t>・</a:t>
            </a:r>
            <a:r>
              <a:rPr kumimoji="1" lang="ja-JP" altLang="en-US" sz="1200" dirty="0">
                <a:solidFill>
                  <a:srgbClr val="FF0000"/>
                </a:solidFill>
                <a:latin typeface="HGPｺﾞｼｯｸM" panose="020B0600000000000000" pitchFamily="50" charset="-128"/>
                <a:ea typeface="HGPｺﾞｼｯｸM" panose="020B0600000000000000" pitchFamily="50" charset="-128"/>
              </a:rPr>
              <a:t>「これってマタハラかも」と感じたらすぐに相談してください</a:t>
            </a:r>
            <a:endParaRPr kumimoji="1" lang="en-US" altLang="ja-JP" sz="1200" dirty="0">
              <a:solidFill>
                <a:srgbClr val="FF0000"/>
              </a:solidFill>
              <a:latin typeface="HGPｺﾞｼｯｸM" panose="020B0600000000000000" pitchFamily="50" charset="-128"/>
              <a:ea typeface="HGPｺﾞｼｯｸM" panose="020B0600000000000000" pitchFamily="50" charset="-128"/>
            </a:endParaRPr>
          </a:p>
        </p:txBody>
      </p:sp>
      <p:sp>
        <p:nvSpPr>
          <p:cNvPr id="7" name="テキスト ボックス 6">
            <a:extLst>
              <a:ext uri="{FF2B5EF4-FFF2-40B4-BE49-F238E27FC236}">
                <a16:creationId xmlns:a16="http://schemas.microsoft.com/office/drawing/2014/main" id="{76635319-B177-6A39-4D16-A3461432D3E1}"/>
              </a:ext>
            </a:extLst>
          </p:cNvPr>
          <p:cNvSpPr txBox="1"/>
          <p:nvPr/>
        </p:nvSpPr>
        <p:spPr>
          <a:xfrm>
            <a:off x="529447" y="3955090"/>
            <a:ext cx="1523174" cy="338554"/>
          </a:xfrm>
          <a:prstGeom prst="rect">
            <a:avLst/>
          </a:prstGeom>
          <a:noFill/>
        </p:spPr>
        <p:txBody>
          <a:bodyPr wrap="none" rtlCol="0">
            <a:spAutoFit/>
          </a:bodyPr>
          <a:lstStyle/>
          <a:p>
            <a:r>
              <a:rPr kumimoji="1" lang="ja-JP" altLang="en-US" sz="1600" dirty="0">
                <a:solidFill>
                  <a:srgbClr val="ED9A45"/>
                </a:solidFill>
                <a:latin typeface="HGPｺﾞｼｯｸE" panose="020B0900000000000000" pitchFamily="50" charset="-128"/>
                <a:ea typeface="HGPｺﾞｼｯｸE" panose="020B0900000000000000" pitchFamily="50" charset="-128"/>
              </a:rPr>
              <a:t>◎マタハラの例</a:t>
            </a:r>
          </a:p>
        </p:txBody>
      </p:sp>
      <p:sp>
        <p:nvSpPr>
          <p:cNvPr id="8" name="テキスト ボックス 7">
            <a:extLst>
              <a:ext uri="{FF2B5EF4-FFF2-40B4-BE49-F238E27FC236}">
                <a16:creationId xmlns:a16="http://schemas.microsoft.com/office/drawing/2014/main" id="{165ED0DC-BB60-D578-884C-BAE919E578D1}"/>
              </a:ext>
            </a:extLst>
          </p:cNvPr>
          <p:cNvSpPr txBox="1"/>
          <p:nvPr/>
        </p:nvSpPr>
        <p:spPr>
          <a:xfrm>
            <a:off x="529447" y="4256829"/>
            <a:ext cx="2661306" cy="1015663"/>
          </a:xfrm>
          <a:prstGeom prst="rect">
            <a:avLst/>
          </a:prstGeom>
          <a:noFill/>
        </p:spPr>
        <p:txBody>
          <a:bodyPr wrap="none" rtlCol="0">
            <a:spAutoFit/>
          </a:bodyPr>
          <a:lstStyle/>
          <a:p>
            <a:r>
              <a:rPr kumimoji="1" lang="ja-JP" altLang="en-US" sz="1200" dirty="0">
                <a:latin typeface="HGPｺﾞｼｯｸM" panose="020B0600000000000000" pitchFamily="50" charset="-128"/>
                <a:ea typeface="HGPｺﾞｼｯｸM" panose="020B0600000000000000" pitchFamily="50" charset="-128"/>
              </a:rPr>
              <a:t>・以下の発言はマタハラです</a:t>
            </a:r>
          </a:p>
          <a:p>
            <a:r>
              <a:rPr kumimoji="1" lang="ja-JP" altLang="en-US" sz="1200" dirty="0">
                <a:latin typeface="HGPｺﾞｼｯｸM" panose="020B0600000000000000" pitchFamily="50" charset="-128"/>
                <a:ea typeface="HGPｺﾞｼｯｸM" panose="020B0600000000000000" pitchFamily="50" charset="-128"/>
              </a:rPr>
              <a:t>　「子どものことを第一に考えないと」</a:t>
            </a:r>
          </a:p>
          <a:p>
            <a:r>
              <a:rPr kumimoji="1" lang="ja-JP" altLang="en-US" sz="1200" dirty="0">
                <a:latin typeface="HGPｺﾞｼｯｸM" panose="020B0600000000000000" pitchFamily="50" charset="-128"/>
                <a:ea typeface="HGPｺﾞｼｯｸM" panose="020B0600000000000000" pitchFamily="50" charset="-128"/>
              </a:rPr>
              <a:t>　「育児のために休めていいね」</a:t>
            </a:r>
          </a:p>
          <a:p>
            <a:r>
              <a:rPr kumimoji="1" lang="ja-JP" altLang="en-US" sz="1200" dirty="0">
                <a:latin typeface="HGPｺﾞｼｯｸM" panose="020B0600000000000000" pitchFamily="50" charset="-128"/>
                <a:ea typeface="HGPｺﾞｼｯｸM" panose="020B0600000000000000" pitchFamily="50" charset="-128"/>
              </a:rPr>
              <a:t>　「妊娠は病気じゃないから休まないで」</a:t>
            </a:r>
          </a:p>
          <a:p>
            <a:r>
              <a:rPr kumimoji="1" lang="ja-JP" altLang="en-US" sz="1200" dirty="0">
                <a:latin typeface="HGPｺﾞｼｯｸM" panose="020B0600000000000000" pitchFamily="50" charset="-128"/>
                <a:ea typeface="HGPｺﾞｼｯｸM" panose="020B0600000000000000" pitchFamily="50" charset="-128"/>
              </a:rPr>
              <a:t>　「子どもができたら降格してください」</a:t>
            </a:r>
            <a:endParaRPr kumimoji="1" lang="en-US" altLang="ja-JP" sz="1200" dirty="0">
              <a:latin typeface="HGPｺﾞｼｯｸM" panose="020B0600000000000000" pitchFamily="50" charset="-128"/>
              <a:ea typeface="HGPｺﾞｼｯｸM" panose="020B0600000000000000" pitchFamily="50" charset="-128"/>
            </a:endParaRPr>
          </a:p>
        </p:txBody>
      </p:sp>
      <p:sp>
        <p:nvSpPr>
          <p:cNvPr id="9" name="テキスト ボックス 8">
            <a:extLst>
              <a:ext uri="{FF2B5EF4-FFF2-40B4-BE49-F238E27FC236}">
                <a16:creationId xmlns:a16="http://schemas.microsoft.com/office/drawing/2014/main" id="{8356F40D-3CA7-0FA8-F7C7-464031D5A36C}"/>
              </a:ext>
            </a:extLst>
          </p:cNvPr>
          <p:cNvSpPr txBox="1"/>
          <p:nvPr/>
        </p:nvSpPr>
        <p:spPr>
          <a:xfrm>
            <a:off x="529447" y="5338880"/>
            <a:ext cx="1005403" cy="338554"/>
          </a:xfrm>
          <a:prstGeom prst="rect">
            <a:avLst/>
          </a:prstGeom>
          <a:noFill/>
        </p:spPr>
        <p:txBody>
          <a:bodyPr wrap="none" rtlCol="0">
            <a:spAutoFit/>
          </a:bodyPr>
          <a:lstStyle/>
          <a:p>
            <a:r>
              <a:rPr kumimoji="1" lang="ja-JP" altLang="en-US" sz="1600" dirty="0">
                <a:solidFill>
                  <a:srgbClr val="ED9A45"/>
                </a:solidFill>
                <a:latin typeface="HGPｺﾞｼｯｸE" panose="020B0900000000000000" pitchFamily="50" charset="-128"/>
                <a:ea typeface="HGPｺﾞｼｯｸE" panose="020B0900000000000000" pitchFamily="50" charset="-128"/>
              </a:rPr>
              <a:t>◎連絡先</a:t>
            </a:r>
          </a:p>
        </p:txBody>
      </p:sp>
      <p:sp>
        <p:nvSpPr>
          <p:cNvPr id="10" name="テキスト ボックス 9">
            <a:extLst>
              <a:ext uri="{FF2B5EF4-FFF2-40B4-BE49-F238E27FC236}">
                <a16:creationId xmlns:a16="http://schemas.microsoft.com/office/drawing/2014/main" id="{8EC6B94E-1E27-A7E0-AC12-A544606188B1}"/>
              </a:ext>
            </a:extLst>
          </p:cNvPr>
          <p:cNvSpPr txBox="1"/>
          <p:nvPr/>
        </p:nvSpPr>
        <p:spPr>
          <a:xfrm>
            <a:off x="529447" y="5617374"/>
            <a:ext cx="9632917" cy="646331"/>
          </a:xfrm>
          <a:prstGeom prst="rect">
            <a:avLst/>
          </a:prstGeom>
          <a:noFill/>
        </p:spPr>
        <p:txBody>
          <a:bodyPr wrap="square" rtlCol="0">
            <a:spAutoFit/>
          </a:bodyPr>
          <a:lstStyle/>
          <a:p>
            <a:r>
              <a:rPr kumimoji="1" lang="ja-JP" altLang="en-US" sz="1200" dirty="0">
                <a:latin typeface="HGPｺﾞｼｯｸM" panose="020B0600000000000000" pitchFamily="50" charset="-128"/>
                <a:ea typeface="HGPｺﾞｼｯｸM" panose="020B0600000000000000" pitchFamily="50" charset="-128"/>
              </a:rPr>
              <a:t>・窓口：総務課○○○○</a:t>
            </a:r>
          </a:p>
          <a:p>
            <a:r>
              <a:rPr kumimoji="1" lang="ja-JP" altLang="en-US" sz="1200" dirty="0">
                <a:latin typeface="HGPｺﾞｼｯｸM" panose="020B0600000000000000" pitchFamily="50" charset="-128"/>
                <a:ea typeface="HGPｺﾞｼｯｸM" panose="020B0600000000000000" pitchFamily="50" charset="-128"/>
              </a:rPr>
              <a:t>　　　　 （内線：●●、メール●●</a:t>
            </a:r>
            <a:r>
              <a:rPr kumimoji="1" lang="en-US" altLang="ja-JP" sz="1200" dirty="0">
                <a:latin typeface="HGPｺﾞｼｯｸM" panose="020B0600000000000000" pitchFamily="50" charset="-128"/>
                <a:ea typeface="HGPｺﾞｼｯｸM" panose="020B0600000000000000" pitchFamily="50" charset="-128"/>
              </a:rPr>
              <a:t>.com</a:t>
            </a:r>
            <a:r>
              <a:rPr kumimoji="1" lang="ja-JP" altLang="en-US" sz="1200" dirty="0">
                <a:latin typeface="HGPｺﾞｼｯｸM" panose="020B0600000000000000" pitchFamily="50" charset="-128"/>
                <a:ea typeface="HGPｺﾞｼｯｸM" panose="020B0600000000000000" pitchFamily="50" charset="-128"/>
              </a:rPr>
              <a:t>）</a:t>
            </a:r>
          </a:p>
          <a:p>
            <a:pPr algn="r"/>
            <a:r>
              <a:rPr kumimoji="1" lang="en-US" altLang="ja-JP" sz="1200" dirty="0">
                <a:latin typeface="HGPｺﾞｼｯｸM" panose="020B0600000000000000" pitchFamily="50" charset="-128"/>
                <a:ea typeface="HGPｺﾞｼｯｸM" panose="020B0600000000000000" pitchFamily="50" charset="-128"/>
              </a:rPr>
              <a:t>※</a:t>
            </a:r>
            <a:r>
              <a:rPr kumimoji="1" lang="ja-JP" altLang="en-US" sz="1200" dirty="0">
                <a:latin typeface="HGPｺﾞｼｯｸM" panose="020B0600000000000000" pitchFamily="50" charset="-128"/>
                <a:ea typeface="HGPｺﾞｼｯｸM" panose="020B0600000000000000" pitchFamily="50" charset="-128"/>
              </a:rPr>
              <a:t>秘密は厳守します</a:t>
            </a:r>
            <a:endParaRPr kumimoji="1" lang="en-US" altLang="ja-JP" sz="1200" dirty="0">
              <a:latin typeface="HGPｺﾞｼｯｸM" panose="020B0600000000000000" pitchFamily="50" charset="-128"/>
              <a:ea typeface="HGPｺﾞｼｯｸM" panose="020B0600000000000000" pitchFamily="50" charset="-128"/>
            </a:endParaRPr>
          </a:p>
        </p:txBody>
      </p:sp>
      <p:sp>
        <p:nvSpPr>
          <p:cNvPr id="11" name="四角形: 角を丸くする 10">
            <a:extLst>
              <a:ext uri="{FF2B5EF4-FFF2-40B4-BE49-F238E27FC236}">
                <a16:creationId xmlns:a16="http://schemas.microsoft.com/office/drawing/2014/main" id="{3F94AF97-78A0-6C77-6604-18D2E1CBF7D9}"/>
              </a:ext>
            </a:extLst>
          </p:cNvPr>
          <p:cNvSpPr/>
          <p:nvPr/>
        </p:nvSpPr>
        <p:spPr>
          <a:xfrm>
            <a:off x="715321" y="1414052"/>
            <a:ext cx="876300" cy="264460"/>
          </a:xfrm>
          <a:prstGeom prst="roundRect">
            <a:avLst/>
          </a:prstGeom>
          <a:solidFill>
            <a:srgbClr val="ED9A45"/>
          </a:solidFill>
          <a:ln>
            <a:solidFill>
              <a:srgbClr val="ED9A4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2" name="テキスト ボックス 11">
            <a:extLst>
              <a:ext uri="{FF2B5EF4-FFF2-40B4-BE49-F238E27FC236}">
                <a16:creationId xmlns:a16="http://schemas.microsoft.com/office/drawing/2014/main" id="{E3DE8BA5-EBDA-B07C-E582-898F3EA0C038}"/>
              </a:ext>
            </a:extLst>
          </p:cNvPr>
          <p:cNvSpPr txBox="1"/>
          <p:nvPr/>
        </p:nvSpPr>
        <p:spPr>
          <a:xfrm>
            <a:off x="702065" y="1399645"/>
            <a:ext cx="902811" cy="307777"/>
          </a:xfrm>
          <a:prstGeom prst="rect">
            <a:avLst/>
          </a:prstGeom>
          <a:noFill/>
        </p:spPr>
        <p:txBody>
          <a:bodyPr wrap="none" rtlCol="0">
            <a:spAutoFit/>
          </a:bodyPr>
          <a:lstStyle/>
          <a:p>
            <a:r>
              <a:rPr kumimoji="1" lang="ja-JP" altLang="en-US" b="1" dirty="0">
                <a:solidFill>
                  <a:schemeClr val="bg1"/>
                </a:solidFill>
                <a:latin typeface="Calibri" panose="020F0502020204030204" pitchFamily="34" charset="0"/>
                <a:ea typeface="+mj-ea"/>
                <a:cs typeface="Calibri" panose="020F0502020204030204" pitchFamily="34" charset="0"/>
              </a:rPr>
              <a:t>全従業員</a:t>
            </a:r>
          </a:p>
        </p:txBody>
      </p:sp>
    </p:spTree>
    <p:extLst>
      <p:ext uri="{BB962C8B-B14F-4D97-AF65-F5344CB8AC3E}">
        <p14:creationId xmlns:p14="http://schemas.microsoft.com/office/powerpoint/2010/main" val="272063806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57"/>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FA21C7BB-9CD8-62BA-7371-FEC83CF774C1}"/>
              </a:ext>
            </a:extLst>
          </p:cNvPr>
          <p:cNvSpPr txBox="1"/>
          <p:nvPr/>
        </p:nvSpPr>
        <p:spPr>
          <a:xfrm>
            <a:off x="2335372" y="306173"/>
            <a:ext cx="917239" cy="400110"/>
          </a:xfrm>
          <a:prstGeom prst="rect">
            <a:avLst/>
          </a:prstGeom>
          <a:noFill/>
        </p:spPr>
        <p:txBody>
          <a:bodyPr wrap="none" rtlCol="0">
            <a:spAutoFit/>
          </a:bodyPr>
          <a:lstStyle/>
          <a:p>
            <a:r>
              <a:rPr kumimoji="1" lang="en-US" altLang="ja-JP" sz="2000" dirty="0">
                <a:latin typeface="Calibri" panose="020F0502020204030204" pitchFamily="34" charset="0"/>
                <a:cs typeface="Calibri" panose="020F0502020204030204" pitchFamily="34" charset="0"/>
              </a:rPr>
              <a:t>FILE 26</a:t>
            </a:r>
            <a:endParaRPr kumimoji="1" lang="ja-JP" altLang="en-US" sz="2000" dirty="0">
              <a:latin typeface="Calibri" panose="020F0502020204030204" pitchFamily="34" charset="0"/>
              <a:cs typeface="Calibri" panose="020F0502020204030204" pitchFamily="34" charset="0"/>
            </a:endParaRPr>
          </a:p>
        </p:txBody>
      </p:sp>
      <p:sp>
        <p:nvSpPr>
          <p:cNvPr id="3" name="テキスト ボックス 2">
            <a:extLst>
              <a:ext uri="{FF2B5EF4-FFF2-40B4-BE49-F238E27FC236}">
                <a16:creationId xmlns:a16="http://schemas.microsoft.com/office/drawing/2014/main" id="{10DAA066-A374-A11B-062E-08D4871F1D02}"/>
              </a:ext>
            </a:extLst>
          </p:cNvPr>
          <p:cNvSpPr txBox="1"/>
          <p:nvPr/>
        </p:nvSpPr>
        <p:spPr>
          <a:xfrm>
            <a:off x="2962944" y="1140261"/>
            <a:ext cx="4766048" cy="646331"/>
          </a:xfrm>
          <a:prstGeom prst="rect">
            <a:avLst/>
          </a:prstGeom>
          <a:noFill/>
        </p:spPr>
        <p:txBody>
          <a:bodyPr wrap="none" rtlCol="0">
            <a:spAutoFit/>
          </a:bodyPr>
          <a:lstStyle/>
          <a:p>
            <a:pPr algn="ctr"/>
            <a:r>
              <a:rPr kumimoji="1" lang="ja-JP" altLang="en-US" sz="3600" dirty="0">
                <a:latin typeface="HGPｺﾞｼｯｸE" panose="020B0900000000000000" pitchFamily="50" charset="-128"/>
                <a:ea typeface="HGPｺﾞｼｯｸE" panose="020B0900000000000000" pitchFamily="50" charset="-128"/>
              </a:rPr>
              <a:t>「産後うつ」かと思ったら</a:t>
            </a:r>
          </a:p>
        </p:txBody>
      </p:sp>
      <p:sp>
        <p:nvSpPr>
          <p:cNvPr id="4" name="テキスト ボックス 3">
            <a:extLst>
              <a:ext uri="{FF2B5EF4-FFF2-40B4-BE49-F238E27FC236}">
                <a16:creationId xmlns:a16="http://schemas.microsoft.com/office/drawing/2014/main" id="{2C543B6C-D375-931B-3B9B-6977A32BA00E}"/>
              </a:ext>
            </a:extLst>
          </p:cNvPr>
          <p:cNvSpPr txBox="1"/>
          <p:nvPr/>
        </p:nvSpPr>
        <p:spPr>
          <a:xfrm>
            <a:off x="3201878" y="1869330"/>
            <a:ext cx="4288353" cy="646331"/>
          </a:xfrm>
          <a:prstGeom prst="rect">
            <a:avLst/>
          </a:prstGeom>
          <a:noFill/>
        </p:spPr>
        <p:txBody>
          <a:bodyPr wrap="none" rtlCol="0">
            <a:spAutoFit/>
          </a:bodyPr>
          <a:lstStyle/>
          <a:p>
            <a:pPr algn="ctr"/>
            <a:r>
              <a:rPr kumimoji="1" lang="ja-JP" altLang="en-US" sz="1800" u="sng" dirty="0">
                <a:uFill>
                  <a:solidFill>
                    <a:srgbClr val="FFFF00"/>
                  </a:solidFill>
                </a:uFill>
                <a:latin typeface="HGPｺﾞｼｯｸE" panose="020B0900000000000000" pitchFamily="50" charset="-128"/>
                <a:ea typeface="HGPｺﾞｼｯｸE" panose="020B0900000000000000" pitchFamily="50" charset="-128"/>
              </a:rPr>
              <a:t>困りごとや悩みを抱えたら</a:t>
            </a:r>
            <a:endParaRPr kumimoji="1" lang="en-US" altLang="ja-JP" sz="1800" u="sng" dirty="0">
              <a:uFill>
                <a:solidFill>
                  <a:srgbClr val="FFFF00"/>
                </a:solidFill>
              </a:uFill>
              <a:latin typeface="HGPｺﾞｼｯｸE" panose="020B0900000000000000" pitchFamily="50" charset="-128"/>
              <a:ea typeface="HGPｺﾞｼｯｸE" panose="020B0900000000000000" pitchFamily="50" charset="-128"/>
            </a:endParaRPr>
          </a:p>
          <a:p>
            <a:pPr algn="ctr"/>
            <a:r>
              <a:rPr kumimoji="1" lang="ja-JP" altLang="en-US" sz="1800" u="sng" dirty="0">
                <a:uFill>
                  <a:solidFill>
                    <a:srgbClr val="FFFF00"/>
                  </a:solidFill>
                </a:uFill>
                <a:latin typeface="HGPｺﾞｼｯｸE" panose="020B0900000000000000" pitchFamily="50" charset="-128"/>
                <a:ea typeface="HGPｺﾞｼｯｸE" panose="020B0900000000000000" pitchFamily="50" charset="-128"/>
              </a:rPr>
              <a:t>自治体の相談窓口に連絡してみてください</a:t>
            </a:r>
            <a:endParaRPr kumimoji="1" lang="en-US" altLang="ja-JP" sz="1800" u="sng" dirty="0">
              <a:uFill>
                <a:solidFill>
                  <a:srgbClr val="FFFF00"/>
                </a:solidFill>
              </a:uFill>
              <a:latin typeface="HGPｺﾞｼｯｸE" panose="020B0900000000000000" pitchFamily="50" charset="-128"/>
              <a:ea typeface="HGPｺﾞｼｯｸE" panose="020B0900000000000000" pitchFamily="50" charset="-128"/>
            </a:endParaRPr>
          </a:p>
        </p:txBody>
      </p:sp>
      <p:sp>
        <p:nvSpPr>
          <p:cNvPr id="5" name="テキスト ボックス 4">
            <a:extLst>
              <a:ext uri="{FF2B5EF4-FFF2-40B4-BE49-F238E27FC236}">
                <a16:creationId xmlns:a16="http://schemas.microsoft.com/office/drawing/2014/main" id="{D99612A1-4021-9C61-3BA5-32A27266A003}"/>
              </a:ext>
            </a:extLst>
          </p:cNvPr>
          <p:cNvSpPr txBox="1"/>
          <p:nvPr/>
        </p:nvSpPr>
        <p:spPr>
          <a:xfrm>
            <a:off x="529448" y="2702062"/>
            <a:ext cx="800219" cy="338554"/>
          </a:xfrm>
          <a:prstGeom prst="rect">
            <a:avLst/>
          </a:prstGeom>
          <a:noFill/>
        </p:spPr>
        <p:txBody>
          <a:bodyPr wrap="none" rtlCol="0">
            <a:spAutoFit/>
          </a:bodyPr>
          <a:lstStyle/>
          <a:p>
            <a:r>
              <a:rPr kumimoji="1" lang="ja-JP" altLang="en-US" sz="1600" dirty="0">
                <a:solidFill>
                  <a:srgbClr val="ED9A45"/>
                </a:solidFill>
                <a:latin typeface="HGPｺﾞｼｯｸE" panose="020B0900000000000000" pitchFamily="50" charset="-128"/>
                <a:ea typeface="HGPｺﾞｼｯｸE" panose="020B0900000000000000" pitchFamily="50" charset="-128"/>
              </a:rPr>
              <a:t>◎症状</a:t>
            </a:r>
          </a:p>
        </p:txBody>
      </p:sp>
      <p:sp>
        <p:nvSpPr>
          <p:cNvPr id="6" name="テキスト ボックス 5">
            <a:extLst>
              <a:ext uri="{FF2B5EF4-FFF2-40B4-BE49-F238E27FC236}">
                <a16:creationId xmlns:a16="http://schemas.microsoft.com/office/drawing/2014/main" id="{4B951807-4CEB-7533-65C6-6E89874D422E}"/>
              </a:ext>
            </a:extLst>
          </p:cNvPr>
          <p:cNvSpPr txBox="1"/>
          <p:nvPr/>
        </p:nvSpPr>
        <p:spPr>
          <a:xfrm>
            <a:off x="529448" y="3004547"/>
            <a:ext cx="5955476" cy="461665"/>
          </a:xfrm>
          <a:prstGeom prst="rect">
            <a:avLst/>
          </a:prstGeom>
          <a:noFill/>
        </p:spPr>
        <p:txBody>
          <a:bodyPr wrap="none" rtlCol="0">
            <a:spAutoFit/>
          </a:bodyPr>
          <a:lstStyle/>
          <a:p>
            <a:r>
              <a:rPr kumimoji="1" lang="ja-JP" altLang="en-US" sz="1200" dirty="0">
                <a:latin typeface="HGPｺﾞｼｯｸM" panose="020B0600000000000000" pitchFamily="50" charset="-128"/>
                <a:ea typeface="HGPｺﾞｼｯｸM" panose="020B0600000000000000" pitchFamily="50" charset="-128"/>
              </a:rPr>
              <a:t>・気分の落ち込みや楽しみの喪失、自責感、自己評価の低下などがあらわれることがあります</a:t>
            </a:r>
          </a:p>
          <a:p>
            <a:r>
              <a:rPr kumimoji="1" lang="ja-JP" altLang="en-US" sz="1200" dirty="0">
                <a:latin typeface="HGPｺﾞｼｯｸM" panose="020B0600000000000000" pitchFamily="50" charset="-128"/>
                <a:ea typeface="HGPｺﾞｼｯｸM" panose="020B0600000000000000" pitchFamily="50" charset="-128"/>
              </a:rPr>
              <a:t>・産後３カ月以内に発症し、症状は２週間以上持続します</a:t>
            </a:r>
            <a:endParaRPr kumimoji="1" lang="en-US" altLang="ja-JP" sz="1200" dirty="0">
              <a:latin typeface="HGPｺﾞｼｯｸM" panose="020B0600000000000000" pitchFamily="50" charset="-128"/>
              <a:ea typeface="HGPｺﾞｼｯｸM" panose="020B0600000000000000" pitchFamily="50" charset="-128"/>
            </a:endParaRPr>
          </a:p>
        </p:txBody>
      </p:sp>
      <p:sp>
        <p:nvSpPr>
          <p:cNvPr id="7" name="テキスト ボックス 6">
            <a:extLst>
              <a:ext uri="{FF2B5EF4-FFF2-40B4-BE49-F238E27FC236}">
                <a16:creationId xmlns:a16="http://schemas.microsoft.com/office/drawing/2014/main" id="{76635319-B177-6A39-4D16-A3461432D3E1}"/>
              </a:ext>
            </a:extLst>
          </p:cNvPr>
          <p:cNvSpPr txBox="1"/>
          <p:nvPr/>
        </p:nvSpPr>
        <p:spPr>
          <a:xfrm>
            <a:off x="529448" y="3642962"/>
            <a:ext cx="2111475" cy="338554"/>
          </a:xfrm>
          <a:prstGeom prst="rect">
            <a:avLst/>
          </a:prstGeom>
          <a:noFill/>
        </p:spPr>
        <p:txBody>
          <a:bodyPr wrap="none" rtlCol="0">
            <a:spAutoFit/>
          </a:bodyPr>
          <a:lstStyle/>
          <a:p>
            <a:r>
              <a:rPr kumimoji="1" lang="ja-JP" altLang="en-US" sz="1600" dirty="0">
                <a:solidFill>
                  <a:srgbClr val="ED9A45"/>
                </a:solidFill>
                <a:latin typeface="HGPｺﾞｼｯｸE" panose="020B0900000000000000" pitchFamily="50" charset="-128"/>
                <a:ea typeface="HGPｺﾞｼｯｸE" panose="020B0900000000000000" pitchFamily="50" charset="-128"/>
              </a:rPr>
              <a:t>◎心が不安になったら</a:t>
            </a:r>
          </a:p>
        </p:txBody>
      </p:sp>
      <p:sp>
        <p:nvSpPr>
          <p:cNvPr id="8" name="テキスト ボックス 7">
            <a:extLst>
              <a:ext uri="{FF2B5EF4-FFF2-40B4-BE49-F238E27FC236}">
                <a16:creationId xmlns:a16="http://schemas.microsoft.com/office/drawing/2014/main" id="{165ED0DC-BB60-D578-884C-BAE919E578D1}"/>
              </a:ext>
            </a:extLst>
          </p:cNvPr>
          <p:cNvSpPr txBox="1"/>
          <p:nvPr/>
        </p:nvSpPr>
        <p:spPr>
          <a:xfrm>
            <a:off x="529448" y="3936798"/>
            <a:ext cx="3486852" cy="1938992"/>
          </a:xfrm>
          <a:prstGeom prst="rect">
            <a:avLst/>
          </a:prstGeom>
          <a:noFill/>
        </p:spPr>
        <p:txBody>
          <a:bodyPr wrap="none" rtlCol="0">
            <a:spAutoFit/>
          </a:bodyPr>
          <a:lstStyle/>
          <a:p>
            <a:r>
              <a:rPr kumimoji="1" lang="ja-JP" altLang="en-US" sz="1200" dirty="0">
                <a:latin typeface="HGPｺﾞｼｯｸM" panose="020B0600000000000000" pitchFamily="50" charset="-128"/>
                <a:ea typeface="HGPｺﾞｼｯｸM" panose="020B0600000000000000" pitchFamily="50" charset="-128"/>
              </a:rPr>
              <a:t>・</a:t>
            </a:r>
            <a:r>
              <a:rPr kumimoji="1" lang="ja-JP" altLang="en-US" sz="1200" dirty="0">
                <a:solidFill>
                  <a:srgbClr val="FF0000"/>
                </a:solidFill>
                <a:latin typeface="HGPｺﾞｼｯｸM" panose="020B0600000000000000" pitchFamily="50" charset="-128"/>
                <a:ea typeface="HGPｺﾞｼｯｸM" panose="020B0600000000000000" pitchFamily="50" charset="-128"/>
              </a:rPr>
              <a:t>自治体が運営する相談窓口に連絡してみてください</a:t>
            </a:r>
          </a:p>
          <a:p>
            <a:r>
              <a:rPr kumimoji="1" lang="ja-JP" altLang="en-US" sz="1200" dirty="0">
                <a:latin typeface="HGPｺﾞｼｯｸM" panose="020B0600000000000000" pitchFamily="50" charset="-128"/>
                <a:ea typeface="HGPｺﾞｼｯｸM" panose="020B0600000000000000" pitchFamily="50" charset="-128"/>
              </a:rPr>
              <a:t>　妊娠相談ほっとライン（運営：東京都）</a:t>
            </a:r>
          </a:p>
          <a:p>
            <a:r>
              <a:rPr kumimoji="1" lang="ja-JP" altLang="en-US" sz="1200" dirty="0">
                <a:latin typeface="HGPｺﾞｼｯｸM" panose="020B0600000000000000" pitchFamily="50" charset="-128"/>
                <a:ea typeface="HGPｺﾞｼｯｸM" panose="020B0600000000000000" pitchFamily="50" charset="-128"/>
              </a:rPr>
              <a:t>　電話番号：</a:t>
            </a:r>
            <a:r>
              <a:rPr kumimoji="1" lang="en-US" altLang="ja-JP" sz="1200" dirty="0">
                <a:latin typeface="HGPｺﾞｼｯｸM" panose="020B0600000000000000" pitchFamily="50" charset="-128"/>
                <a:ea typeface="HGPｺﾞｼｯｸM" panose="020B0600000000000000" pitchFamily="50" charset="-128"/>
              </a:rPr>
              <a:t>03-5339-1133</a:t>
            </a:r>
          </a:p>
          <a:p>
            <a:r>
              <a:rPr kumimoji="1" lang="ja-JP" altLang="en-US" sz="1200" dirty="0">
                <a:latin typeface="HGPｺﾞｼｯｸM" panose="020B0600000000000000" pitchFamily="50" charset="-128"/>
                <a:ea typeface="HGPｺﾞｼｯｸM" panose="020B0600000000000000" pitchFamily="50" charset="-128"/>
              </a:rPr>
              <a:t>　受付時間：</a:t>
            </a:r>
            <a:r>
              <a:rPr kumimoji="1" lang="en-US" altLang="ja-JP" sz="1200" dirty="0">
                <a:latin typeface="HGPｺﾞｼｯｸM" panose="020B0600000000000000" pitchFamily="50" charset="-128"/>
                <a:ea typeface="HGPｺﾞｼｯｸM" panose="020B0600000000000000" pitchFamily="50" charset="-128"/>
              </a:rPr>
              <a:t>10</a:t>
            </a:r>
            <a:r>
              <a:rPr kumimoji="1" lang="ja-JP" altLang="en-US" sz="1200" dirty="0">
                <a:latin typeface="HGPｺﾞｼｯｸM" panose="020B0600000000000000" pitchFamily="50" charset="-128"/>
                <a:ea typeface="HGPｺﾞｼｯｸM" panose="020B0600000000000000" pitchFamily="50" charset="-128"/>
              </a:rPr>
              <a:t>：</a:t>
            </a:r>
            <a:r>
              <a:rPr kumimoji="1" lang="en-US" altLang="ja-JP" sz="1200" dirty="0">
                <a:latin typeface="HGPｺﾞｼｯｸM" panose="020B0600000000000000" pitchFamily="50" charset="-128"/>
                <a:ea typeface="HGPｺﾞｼｯｸM" panose="020B0600000000000000" pitchFamily="50" charset="-128"/>
              </a:rPr>
              <a:t>00</a:t>
            </a:r>
            <a:r>
              <a:rPr kumimoji="1" lang="ja-JP" altLang="en-US" sz="1200" dirty="0">
                <a:latin typeface="HGPｺﾞｼｯｸM" panose="020B0600000000000000" pitchFamily="50" charset="-128"/>
                <a:ea typeface="HGPｺﾞｼｯｸM" panose="020B0600000000000000" pitchFamily="50" charset="-128"/>
              </a:rPr>
              <a:t>～</a:t>
            </a:r>
            <a:r>
              <a:rPr kumimoji="1" lang="en-US" altLang="ja-JP" sz="1200" dirty="0">
                <a:latin typeface="HGPｺﾞｼｯｸM" panose="020B0600000000000000" pitchFamily="50" charset="-128"/>
                <a:ea typeface="HGPｺﾞｼｯｸM" panose="020B0600000000000000" pitchFamily="50" charset="-128"/>
              </a:rPr>
              <a:t>22</a:t>
            </a:r>
            <a:r>
              <a:rPr kumimoji="1" lang="ja-JP" altLang="en-US" sz="1200" dirty="0">
                <a:latin typeface="HGPｺﾞｼｯｸM" panose="020B0600000000000000" pitchFamily="50" charset="-128"/>
                <a:ea typeface="HGPｺﾞｼｯｸM" panose="020B0600000000000000" pitchFamily="50" charset="-128"/>
              </a:rPr>
              <a:t>：</a:t>
            </a:r>
            <a:r>
              <a:rPr kumimoji="1" lang="en-US" altLang="ja-JP" sz="1200" dirty="0">
                <a:latin typeface="HGPｺﾞｼｯｸM" panose="020B0600000000000000" pitchFamily="50" charset="-128"/>
                <a:ea typeface="HGPｺﾞｼｯｸM" panose="020B0600000000000000" pitchFamily="50" charset="-128"/>
              </a:rPr>
              <a:t>00</a:t>
            </a:r>
          </a:p>
          <a:p>
            <a:r>
              <a:rPr kumimoji="1" lang="ja-JP" altLang="en-US" sz="1200" dirty="0">
                <a:latin typeface="HGPｺﾞｼｯｸM" panose="020B0600000000000000" pitchFamily="50" charset="-128"/>
                <a:ea typeface="HGPｺﾞｼｯｸM" panose="020B0600000000000000" pitchFamily="50" charset="-128"/>
              </a:rPr>
              <a:t>　　　　　　　　月～日曜日（元日は除く）</a:t>
            </a:r>
            <a:endParaRPr kumimoji="1" lang="en-US" altLang="ja-JP" sz="1200" dirty="0">
              <a:latin typeface="HGPｺﾞｼｯｸM" panose="020B0600000000000000" pitchFamily="50" charset="-128"/>
              <a:ea typeface="HGPｺﾞｼｯｸM" panose="020B0600000000000000" pitchFamily="50" charset="-128"/>
            </a:endParaRPr>
          </a:p>
          <a:p>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　こころといのちのほっとライン（運営：東京都）</a:t>
            </a:r>
          </a:p>
          <a:p>
            <a:r>
              <a:rPr kumimoji="1" lang="ja-JP" altLang="en-US" sz="1200" dirty="0">
                <a:latin typeface="HGPｺﾞｼｯｸM" panose="020B0600000000000000" pitchFamily="50" charset="-128"/>
                <a:ea typeface="HGPｺﾞｼｯｸM" panose="020B0600000000000000" pitchFamily="50" charset="-128"/>
              </a:rPr>
              <a:t>　電話番号：</a:t>
            </a:r>
            <a:r>
              <a:rPr kumimoji="1" lang="en-US" altLang="ja-JP" sz="1200" dirty="0">
                <a:latin typeface="HGPｺﾞｼｯｸM" panose="020B0600000000000000" pitchFamily="50" charset="-128"/>
                <a:ea typeface="HGPｺﾞｼｯｸM" panose="020B0600000000000000" pitchFamily="50" charset="-128"/>
              </a:rPr>
              <a:t>0570-087478</a:t>
            </a:r>
          </a:p>
          <a:p>
            <a:r>
              <a:rPr kumimoji="1" lang="ja-JP" altLang="en-US" sz="1200" dirty="0">
                <a:latin typeface="HGPｺﾞｼｯｸM" panose="020B0600000000000000" pitchFamily="50" charset="-128"/>
                <a:ea typeface="HGPｺﾞｼｯｸM" panose="020B0600000000000000" pitchFamily="50" charset="-128"/>
              </a:rPr>
              <a:t>　受付時間：</a:t>
            </a:r>
            <a:r>
              <a:rPr kumimoji="1" lang="en-US" altLang="ja-JP" sz="1200" dirty="0">
                <a:latin typeface="HGPｺﾞｼｯｸM" panose="020B0600000000000000" pitchFamily="50" charset="-128"/>
                <a:ea typeface="HGPｺﾞｼｯｸM" panose="020B0600000000000000" pitchFamily="50" charset="-128"/>
              </a:rPr>
              <a:t>12:00</a:t>
            </a:r>
            <a:r>
              <a:rPr kumimoji="1" lang="ja-JP" altLang="en-US" sz="1200" dirty="0">
                <a:latin typeface="HGPｺﾞｼｯｸM" panose="020B0600000000000000" pitchFamily="50" charset="-128"/>
                <a:ea typeface="HGPｺﾞｼｯｸM" panose="020B0600000000000000" pitchFamily="50" charset="-128"/>
              </a:rPr>
              <a:t>～翌</a:t>
            </a:r>
            <a:r>
              <a:rPr kumimoji="1" lang="en-US" altLang="ja-JP" sz="1200" dirty="0">
                <a:latin typeface="HGPｺﾞｼｯｸM" panose="020B0600000000000000" pitchFamily="50" charset="-128"/>
                <a:ea typeface="HGPｺﾞｼｯｸM" panose="020B0600000000000000" pitchFamily="50" charset="-128"/>
              </a:rPr>
              <a:t>5</a:t>
            </a:r>
            <a:r>
              <a:rPr kumimoji="1" lang="ja-JP" altLang="en-US" sz="1200" dirty="0">
                <a:latin typeface="HGPｺﾞｼｯｸM" panose="020B0600000000000000" pitchFamily="50" charset="-128"/>
                <a:ea typeface="HGPｺﾞｼｯｸM" panose="020B0600000000000000" pitchFamily="50" charset="-128"/>
              </a:rPr>
              <a:t>：</a:t>
            </a:r>
            <a:r>
              <a:rPr kumimoji="1" lang="en-US" altLang="ja-JP" sz="1200" dirty="0">
                <a:latin typeface="HGPｺﾞｼｯｸM" panose="020B0600000000000000" pitchFamily="50" charset="-128"/>
                <a:ea typeface="HGPｺﾞｼｯｸM" panose="020B0600000000000000" pitchFamily="50" charset="-128"/>
              </a:rPr>
              <a:t>30</a:t>
            </a:r>
          </a:p>
          <a:p>
            <a:r>
              <a:rPr kumimoji="1" lang="ja-JP" altLang="en-US" sz="1200" dirty="0">
                <a:latin typeface="HGPｺﾞｼｯｸM" panose="020B0600000000000000" pitchFamily="50" charset="-128"/>
                <a:ea typeface="HGPｺﾞｼｯｸM" panose="020B0600000000000000" pitchFamily="50" charset="-128"/>
              </a:rPr>
              <a:t>　　　　　　　　年中無休</a:t>
            </a:r>
            <a:endParaRPr kumimoji="1" lang="en-US" altLang="ja-JP" sz="1200" dirty="0">
              <a:latin typeface="HGPｺﾞｼｯｸM" panose="020B0600000000000000" pitchFamily="50" charset="-128"/>
              <a:ea typeface="HGPｺﾞｼｯｸM" panose="020B0600000000000000" pitchFamily="50" charset="-128"/>
            </a:endParaRPr>
          </a:p>
        </p:txBody>
      </p:sp>
      <p:sp>
        <p:nvSpPr>
          <p:cNvPr id="13" name="四角形: 角を丸くする 12">
            <a:extLst>
              <a:ext uri="{FF2B5EF4-FFF2-40B4-BE49-F238E27FC236}">
                <a16:creationId xmlns:a16="http://schemas.microsoft.com/office/drawing/2014/main" id="{4C844263-DEE5-DEF8-D3CF-FA9890F26EF3}"/>
              </a:ext>
            </a:extLst>
          </p:cNvPr>
          <p:cNvSpPr/>
          <p:nvPr/>
        </p:nvSpPr>
        <p:spPr>
          <a:xfrm>
            <a:off x="680192" y="1376861"/>
            <a:ext cx="1082348" cy="307777"/>
          </a:xfrm>
          <a:prstGeom prst="roundRect">
            <a:avLst/>
          </a:prstGeom>
          <a:solidFill>
            <a:srgbClr val="ED9A45"/>
          </a:solidFill>
          <a:ln>
            <a:solidFill>
              <a:srgbClr val="ED9A4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テキスト ボックス 13">
            <a:extLst>
              <a:ext uri="{FF2B5EF4-FFF2-40B4-BE49-F238E27FC236}">
                <a16:creationId xmlns:a16="http://schemas.microsoft.com/office/drawing/2014/main" id="{77C798D4-38EA-93D8-D385-F533396023A4}"/>
              </a:ext>
            </a:extLst>
          </p:cNvPr>
          <p:cNvSpPr txBox="1"/>
          <p:nvPr/>
        </p:nvSpPr>
        <p:spPr>
          <a:xfrm>
            <a:off x="680192" y="1376860"/>
            <a:ext cx="1082348" cy="307777"/>
          </a:xfrm>
          <a:prstGeom prst="rect">
            <a:avLst/>
          </a:prstGeom>
          <a:noFill/>
        </p:spPr>
        <p:txBody>
          <a:bodyPr wrap="none" rtlCol="0">
            <a:spAutoFit/>
          </a:bodyPr>
          <a:lstStyle/>
          <a:p>
            <a:r>
              <a:rPr kumimoji="1" lang="ja-JP" altLang="en-US" b="1" dirty="0">
                <a:solidFill>
                  <a:schemeClr val="bg1"/>
                </a:solidFill>
                <a:latin typeface="Calibri" panose="020F0502020204030204" pitchFamily="34" charset="0"/>
                <a:ea typeface="+mj-ea"/>
                <a:cs typeface="Calibri" panose="020F0502020204030204" pitchFamily="34" charset="0"/>
              </a:rPr>
              <a:t>女性従業員</a:t>
            </a:r>
          </a:p>
        </p:txBody>
      </p:sp>
    </p:spTree>
    <p:extLst>
      <p:ext uri="{BB962C8B-B14F-4D97-AF65-F5344CB8AC3E}">
        <p14:creationId xmlns:p14="http://schemas.microsoft.com/office/powerpoint/2010/main" val="10681717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57"/>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FA21C7BB-9CD8-62BA-7371-FEC83CF774C1}"/>
              </a:ext>
            </a:extLst>
          </p:cNvPr>
          <p:cNvSpPr txBox="1"/>
          <p:nvPr/>
        </p:nvSpPr>
        <p:spPr>
          <a:xfrm>
            <a:off x="2346022" y="305974"/>
            <a:ext cx="917239" cy="400110"/>
          </a:xfrm>
          <a:prstGeom prst="rect">
            <a:avLst/>
          </a:prstGeom>
          <a:noFill/>
        </p:spPr>
        <p:txBody>
          <a:bodyPr wrap="none" rtlCol="0">
            <a:spAutoFit/>
          </a:bodyPr>
          <a:lstStyle/>
          <a:p>
            <a:r>
              <a:rPr kumimoji="1" lang="en-US" altLang="ja-JP" sz="2000" dirty="0">
                <a:latin typeface="Calibri" panose="020F0502020204030204" pitchFamily="34" charset="0"/>
                <a:cs typeface="Calibri" panose="020F0502020204030204" pitchFamily="34" charset="0"/>
              </a:rPr>
              <a:t>FILE 02</a:t>
            </a:r>
          </a:p>
        </p:txBody>
      </p:sp>
      <p:sp>
        <p:nvSpPr>
          <p:cNvPr id="3" name="テキスト ボックス 2">
            <a:extLst>
              <a:ext uri="{FF2B5EF4-FFF2-40B4-BE49-F238E27FC236}">
                <a16:creationId xmlns:a16="http://schemas.microsoft.com/office/drawing/2014/main" id="{10DAA066-A374-A11B-062E-08D4871F1D02}"/>
              </a:ext>
            </a:extLst>
          </p:cNvPr>
          <p:cNvSpPr txBox="1"/>
          <p:nvPr/>
        </p:nvSpPr>
        <p:spPr>
          <a:xfrm>
            <a:off x="3812472" y="1140262"/>
            <a:ext cx="3066865" cy="646331"/>
          </a:xfrm>
          <a:prstGeom prst="rect">
            <a:avLst/>
          </a:prstGeom>
          <a:noFill/>
        </p:spPr>
        <p:txBody>
          <a:bodyPr wrap="none" rtlCol="0">
            <a:spAutoFit/>
          </a:bodyPr>
          <a:lstStyle/>
          <a:p>
            <a:r>
              <a:rPr kumimoji="1" lang="ja-JP" altLang="en-US" sz="3600" dirty="0">
                <a:latin typeface="HGPｺﾞｼｯｸE" panose="020B0900000000000000" pitchFamily="50" charset="-128"/>
                <a:ea typeface="HGPｺﾞｼｯｸE" panose="020B0900000000000000" pitchFamily="50" charset="-128"/>
              </a:rPr>
              <a:t>産休・育休とは</a:t>
            </a:r>
          </a:p>
        </p:txBody>
      </p:sp>
      <p:sp>
        <p:nvSpPr>
          <p:cNvPr id="4" name="テキスト ボックス 3">
            <a:extLst>
              <a:ext uri="{FF2B5EF4-FFF2-40B4-BE49-F238E27FC236}">
                <a16:creationId xmlns:a16="http://schemas.microsoft.com/office/drawing/2014/main" id="{2C543B6C-D375-931B-3B9B-6977A32BA00E}"/>
              </a:ext>
            </a:extLst>
          </p:cNvPr>
          <p:cNvSpPr txBox="1"/>
          <p:nvPr/>
        </p:nvSpPr>
        <p:spPr>
          <a:xfrm>
            <a:off x="3098333" y="1883808"/>
            <a:ext cx="4495141" cy="646331"/>
          </a:xfrm>
          <a:prstGeom prst="rect">
            <a:avLst/>
          </a:prstGeom>
          <a:noFill/>
        </p:spPr>
        <p:txBody>
          <a:bodyPr wrap="none" rtlCol="0">
            <a:spAutoFit/>
          </a:bodyPr>
          <a:lstStyle/>
          <a:p>
            <a:pPr algn="ctr"/>
            <a:r>
              <a:rPr kumimoji="1" lang="ja-JP" altLang="en-US" sz="1800" u="sng" dirty="0">
                <a:uFill>
                  <a:solidFill>
                    <a:srgbClr val="FFFF00"/>
                  </a:solidFill>
                </a:uFill>
                <a:latin typeface="HGPｺﾞｼｯｸE" panose="020B0900000000000000" pitchFamily="50" charset="-128"/>
                <a:ea typeface="HGPｺﾞｼｯｸE" panose="020B0900000000000000" pitchFamily="50" charset="-128"/>
              </a:rPr>
              <a:t>産休は妊娠した女性従業員が</a:t>
            </a:r>
            <a:endParaRPr kumimoji="1" lang="en-US" altLang="ja-JP" sz="1800" u="sng" dirty="0">
              <a:uFill>
                <a:solidFill>
                  <a:srgbClr val="FFFF00"/>
                </a:solidFill>
              </a:uFill>
              <a:latin typeface="HGPｺﾞｼｯｸE" panose="020B0900000000000000" pitchFamily="50" charset="-128"/>
              <a:ea typeface="HGPｺﾞｼｯｸE" panose="020B0900000000000000" pitchFamily="50" charset="-128"/>
            </a:endParaRPr>
          </a:p>
          <a:p>
            <a:pPr algn="ctr"/>
            <a:r>
              <a:rPr kumimoji="1" lang="ja-JP" altLang="en-US" sz="1800" u="sng" dirty="0">
                <a:uFill>
                  <a:solidFill>
                    <a:srgbClr val="FFFF00"/>
                  </a:solidFill>
                </a:uFill>
                <a:latin typeface="HGPｺﾞｼｯｸE" panose="020B0900000000000000" pitchFamily="50" charset="-128"/>
                <a:ea typeface="HGPｺﾞｼｯｸE" panose="020B0900000000000000" pitchFamily="50" charset="-128"/>
              </a:rPr>
              <a:t>育休は男性・女性従業員ともに取得できます</a:t>
            </a:r>
            <a:endParaRPr kumimoji="1" lang="en-US" altLang="ja-JP" sz="1800" u="sng" dirty="0">
              <a:uFill>
                <a:solidFill>
                  <a:srgbClr val="FFFF00"/>
                </a:solidFill>
              </a:uFill>
              <a:latin typeface="HGPｺﾞｼｯｸE" panose="020B0900000000000000" pitchFamily="50" charset="-128"/>
              <a:ea typeface="HGPｺﾞｼｯｸE" panose="020B0900000000000000" pitchFamily="50" charset="-128"/>
            </a:endParaRPr>
          </a:p>
        </p:txBody>
      </p:sp>
      <p:sp>
        <p:nvSpPr>
          <p:cNvPr id="5" name="テキスト ボックス 4">
            <a:extLst>
              <a:ext uri="{FF2B5EF4-FFF2-40B4-BE49-F238E27FC236}">
                <a16:creationId xmlns:a16="http://schemas.microsoft.com/office/drawing/2014/main" id="{D99612A1-4021-9C61-3BA5-32A27266A003}"/>
              </a:ext>
            </a:extLst>
          </p:cNvPr>
          <p:cNvSpPr txBox="1"/>
          <p:nvPr/>
        </p:nvSpPr>
        <p:spPr>
          <a:xfrm>
            <a:off x="529448" y="2702062"/>
            <a:ext cx="2236510" cy="338554"/>
          </a:xfrm>
          <a:prstGeom prst="rect">
            <a:avLst/>
          </a:prstGeom>
          <a:noFill/>
        </p:spPr>
        <p:txBody>
          <a:bodyPr wrap="none" rtlCol="0">
            <a:spAutoFit/>
          </a:bodyPr>
          <a:lstStyle/>
          <a:p>
            <a:r>
              <a:rPr kumimoji="1" lang="ja-JP" altLang="en-US" sz="1600" dirty="0">
                <a:solidFill>
                  <a:srgbClr val="ED9A45"/>
                </a:solidFill>
                <a:latin typeface="HGPｺﾞｼｯｸE" panose="020B0900000000000000" pitchFamily="50" charset="-128"/>
                <a:ea typeface="HGPｺﾞｼｯｸE" panose="020B0900000000000000" pitchFamily="50" charset="-128"/>
              </a:rPr>
              <a:t>◎産前産後休業（産休）</a:t>
            </a:r>
          </a:p>
        </p:txBody>
      </p:sp>
      <p:sp>
        <p:nvSpPr>
          <p:cNvPr id="6" name="テキスト ボックス 5">
            <a:extLst>
              <a:ext uri="{FF2B5EF4-FFF2-40B4-BE49-F238E27FC236}">
                <a16:creationId xmlns:a16="http://schemas.microsoft.com/office/drawing/2014/main" id="{4B951807-4CEB-7533-65C6-6E89874D422E}"/>
              </a:ext>
            </a:extLst>
          </p:cNvPr>
          <p:cNvSpPr txBox="1"/>
          <p:nvPr/>
        </p:nvSpPr>
        <p:spPr>
          <a:xfrm>
            <a:off x="529448" y="3004547"/>
            <a:ext cx="6893234" cy="1200329"/>
          </a:xfrm>
          <a:prstGeom prst="rect">
            <a:avLst/>
          </a:prstGeom>
          <a:noFill/>
        </p:spPr>
        <p:txBody>
          <a:bodyPr wrap="none" rtlCol="0">
            <a:spAutoFit/>
          </a:bodyPr>
          <a:lstStyle/>
          <a:p>
            <a:r>
              <a:rPr kumimoji="1" lang="ja-JP" altLang="en-US" sz="1200" dirty="0">
                <a:latin typeface="HGPｺﾞｼｯｸM" panose="020B0600000000000000" pitchFamily="50" charset="-128"/>
                <a:ea typeface="HGPｺﾞｼｯｸM" panose="020B0600000000000000" pitchFamily="50" charset="-128"/>
              </a:rPr>
              <a:t>・産休は「産前休業」と「産後休業」で構成された休みのことです</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・産前休業は希望に応じて、最大６週間（出産予定日を含む</a:t>
            </a:r>
            <a:r>
              <a:rPr kumimoji="1" lang="en-US" altLang="ja-JP" sz="1200" dirty="0">
                <a:latin typeface="HGPｺﾞｼｯｸM" panose="020B0600000000000000" pitchFamily="50" charset="-128"/>
                <a:ea typeface="HGPｺﾞｼｯｸM" panose="020B0600000000000000" pitchFamily="50" charset="-128"/>
              </a:rPr>
              <a:t>42</a:t>
            </a:r>
            <a:r>
              <a:rPr kumimoji="1" lang="ja-JP" altLang="en-US" sz="1200" dirty="0">
                <a:latin typeface="HGPｺﾞｼｯｸM" panose="020B0600000000000000" pitchFamily="50" charset="-128"/>
                <a:ea typeface="HGPｺﾞｼｯｸM" panose="020B0600000000000000" pitchFamily="50" charset="-128"/>
              </a:rPr>
              <a:t>日間）取得できます</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・産後休業は必ず取得しなければなりません。期間は出産後８週間（実際の出産日の翌日から</a:t>
            </a:r>
            <a:r>
              <a:rPr kumimoji="1" lang="en-US" altLang="ja-JP" sz="1200" dirty="0">
                <a:latin typeface="HGPｺﾞｼｯｸM" panose="020B0600000000000000" pitchFamily="50" charset="-128"/>
                <a:ea typeface="HGPｺﾞｼｯｸM" panose="020B0600000000000000" pitchFamily="50" charset="-128"/>
              </a:rPr>
              <a:t>56</a:t>
            </a:r>
            <a:r>
              <a:rPr kumimoji="1" lang="ja-JP" altLang="en-US" sz="1200" dirty="0">
                <a:latin typeface="HGPｺﾞｼｯｸM" panose="020B0600000000000000" pitchFamily="50" charset="-128"/>
                <a:ea typeface="HGPｺﾞｼｯｸM" panose="020B0600000000000000" pitchFamily="50" charset="-128"/>
              </a:rPr>
              <a:t>日間）です</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・産後６週間経過後は、出産した従業員本人が希望し、かつ医師が認めた場合には復職できます</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a:t>
            </a:r>
            <a:r>
              <a:rPr kumimoji="1" lang="ja-JP" altLang="en-US" sz="1200" dirty="0">
                <a:solidFill>
                  <a:srgbClr val="FF0000"/>
                </a:solidFill>
                <a:latin typeface="HGPｺﾞｼｯｸM" panose="020B0600000000000000" pitchFamily="50" charset="-128"/>
                <a:ea typeface="HGPｺﾞｼｯｸM" panose="020B0600000000000000" pitchFamily="50" charset="-128"/>
              </a:rPr>
              <a:t>すべての女性従業員が取得できる休業です</a:t>
            </a:r>
            <a:endParaRPr kumimoji="1" lang="en-US" altLang="ja-JP" sz="1200" dirty="0">
              <a:solidFill>
                <a:srgbClr val="FF0000"/>
              </a:solidFill>
              <a:latin typeface="HGPｺﾞｼｯｸM" panose="020B0600000000000000" pitchFamily="50" charset="-128"/>
              <a:ea typeface="HGPｺﾞｼｯｸM" panose="020B0600000000000000" pitchFamily="50" charset="-128"/>
            </a:endParaRPr>
          </a:p>
          <a:p>
            <a:endParaRPr kumimoji="1" lang="en-US" altLang="ja-JP" sz="1200" dirty="0">
              <a:latin typeface="HGPｺﾞｼｯｸM" panose="020B0600000000000000" pitchFamily="50" charset="-128"/>
              <a:ea typeface="HGPｺﾞｼｯｸM" panose="020B0600000000000000" pitchFamily="50" charset="-128"/>
            </a:endParaRPr>
          </a:p>
        </p:txBody>
      </p:sp>
      <p:sp>
        <p:nvSpPr>
          <p:cNvPr id="7" name="テキスト ボックス 6">
            <a:extLst>
              <a:ext uri="{FF2B5EF4-FFF2-40B4-BE49-F238E27FC236}">
                <a16:creationId xmlns:a16="http://schemas.microsoft.com/office/drawing/2014/main" id="{886D24DD-A4D6-0BA3-9D5D-D8CD3F1958C8}"/>
              </a:ext>
            </a:extLst>
          </p:cNvPr>
          <p:cNvSpPr txBox="1"/>
          <p:nvPr/>
        </p:nvSpPr>
        <p:spPr>
          <a:xfrm>
            <a:off x="529448" y="4083440"/>
            <a:ext cx="1826141" cy="338554"/>
          </a:xfrm>
          <a:prstGeom prst="rect">
            <a:avLst/>
          </a:prstGeom>
          <a:noFill/>
        </p:spPr>
        <p:txBody>
          <a:bodyPr wrap="none" rtlCol="0">
            <a:spAutoFit/>
          </a:bodyPr>
          <a:lstStyle/>
          <a:p>
            <a:r>
              <a:rPr kumimoji="1" lang="ja-JP" altLang="en-US" sz="1600" dirty="0">
                <a:solidFill>
                  <a:srgbClr val="ED9A45"/>
                </a:solidFill>
                <a:latin typeface="HGPｺﾞｼｯｸE" panose="020B0900000000000000" pitchFamily="50" charset="-128"/>
                <a:ea typeface="HGPｺﾞｼｯｸE" panose="020B0900000000000000" pitchFamily="50" charset="-128"/>
              </a:rPr>
              <a:t>◎育児休業（育休）</a:t>
            </a:r>
          </a:p>
        </p:txBody>
      </p:sp>
      <p:sp>
        <p:nvSpPr>
          <p:cNvPr id="8" name="テキスト ボックス 7">
            <a:extLst>
              <a:ext uri="{FF2B5EF4-FFF2-40B4-BE49-F238E27FC236}">
                <a16:creationId xmlns:a16="http://schemas.microsoft.com/office/drawing/2014/main" id="{AE7C724D-2265-4573-ED2D-3D410A7FD220}"/>
              </a:ext>
            </a:extLst>
          </p:cNvPr>
          <p:cNvSpPr txBox="1"/>
          <p:nvPr/>
        </p:nvSpPr>
        <p:spPr>
          <a:xfrm>
            <a:off x="529448" y="4363255"/>
            <a:ext cx="9632917" cy="1200329"/>
          </a:xfrm>
          <a:prstGeom prst="rect">
            <a:avLst/>
          </a:prstGeom>
          <a:noFill/>
        </p:spPr>
        <p:txBody>
          <a:bodyPr wrap="square" rtlCol="0">
            <a:spAutoFit/>
          </a:bodyPr>
          <a:lstStyle/>
          <a:p>
            <a:r>
              <a:rPr kumimoji="1" lang="ja-JP" altLang="en-US" sz="1200" dirty="0">
                <a:latin typeface="HGPｺﾞｼｯｸM" panose="020B0600000000000000" pitchFamily="50" charset="-128"/>
                <a:ea typeface="HGPｺﾞｼｯｸM" panose="020B0600000000000000" pitchFamily="50" charset="-128"/>
              </a:rPr>
              <a:t>・従業員の性別を問わず取得できる休業です</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・当社では労使協定の締結により、申出日から１年以内に契約が終了する従業員、１週間の所定労働日数が２日以下の従業員は取得対象から除かれ</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　ています</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・子どもが１歳を迎える誕生日の前日まで休めます</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　［例］</a:t>
            </a:r>
            <a:r>
              <a:rPr kumimoji="1" lang="en-US" altLang="ja-JP" sz="1200" dirty="0">
                <a:latin typeface="HGPｺﾞｼｯｸM" panose="020B0600000000000000" pitchFamily="50" charset="-128"/>
                <a:ea typeface="HGPｺﾞｼｯｸM" panose="020B0600000000000000" pitchFamily="50" charset="-128"/>
              </a:rPr>
              <a:t>2023</a:t>
            </a:r>
            <a:r>
              <a:rPr kumimoji="1" lang="ja-JP" altLang="en-US" sz="1200" dirty="0">
                <a:latin typeface="HGPｺﾞｼｯｸM" panose="020B0600000000000000" pitchFamily="50" charset="-128"/>
                <a:ea typeface="HGPｺﾞｼｯｸM" panose="020B0600000000000000" pitchFamily="50" charset="-128"/>
              </a:rPr>
              <a:t>年</a:t>
            </a:r>
            <a:r>
              <a:rPr kumimoji="1" lang="en-US" altLang="ja-JP" sz="1200" dirty="0">
                <a:latin typeface="HGPｺﾞｼｯｸM" panose="020B0600000000000000" pitchFamily="50" charset="-128"/>
                <a:ea typeface="HGPｺﾞｼｯｸM" panose="020B0600000000000000" pitchFamily="50" charset="-128"/>
              </a:rPr>
              <a:t>10</a:t>
            </a:r>
            <a:r>
              <a:rPr kumimoji="1" lang="ja-JP" altLang="en-US" sz="1200" dirty="0">
                <a:latin typeface="HGPｺﾞｼｯｸM" panose="020B0600000000000000" pitchFamily="50" charset="-128"/>
                <a:ea typeface="HGPｺﾞｼｯｸM" panose="020B0600000000000000" pitchFamily="50" charset="-128"/>
              </a:rPr>
              <a:t>月１日に生まれた子の育児休業を取得する場合、</a:t>
            </a:r>
            <a:r>
              <a:rPr kumimoji="1" lang="en-US" altLang="ja-JP" sz="1200" dirty="0">
                <a:latin typeface="HGPｺﾞｼｯｸM" panose="020B0600000000000000" pitchFamily="50" charset="-128"/>
                <a:ea typeface="HGPｺﾞｼｯｸM" panose="020B0600000000000000" pitchFamily="50" charset="-128"/>
              </a:rPr>
              <a:t>2024</a:t>
            </a:r>
            <a:r>
              <a:rPr kumimoji="1" lang="ja-JP" altLang="en-US" sz="1200" dirty="0">
                <a:latin typeface="HGPｺﾞｼｯｸM" panose="020B0600000000000000" pitchFamily="50" charset="-128"/>
                <a:ea typeface="HGPｺﾞｼｯｸM" panose="020B0600000000000000" pitchFamily="50" charset="-128"/>
              </a:rPr>
              <a:t>年９月</a:t>
            </a:r>
            <a:r>
              <a:rPr kumimoji="1" lang="en-US" altLang="ja-JP" sz="1200" dirty="0">
                <a:latin typeface="HGPｺﾞｼｯｸM" panose="020B0600000000000000" pitchFamily="50" charset="-128"/>
                <a:ea typeface="HGPｺﾞｼｯｸM" panose="020B0600000000000000" pitchFamily="50" charset="-128"/>
              </a:rPr>
              <a:t>30</a:t>
            </a:r>
            <a:r>
              <a:rPr kumimoji="1" lang="ja-JP" altLang="en-US" sz="1200" dirty="0">
                <a:latin typeface="HGPｺﾞｼｯｸM" panose="020B0600000000000000" pitchFamily="50" charset="-128"/>
                <a:ea typeface="HGPｺﾞｼｯｸM" panose="020B0600000000000000" pitchFamily="50" charset="-128"/>
              </a:rPr>
              <a:t>日まで休業できる</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・子どもが保育所に入れなかったなど特別な事情がある場合には、子どもが１歳６カ月または２歳になるまで休業を延長できます</a:t>
            </a:r>
            <a:endParaRPr kumimoji="1" lang="en-US" altLang="ja-JP" sz="1200" dirty="0">
              <a:latin typeface="HGPｺﾞｼｯｸM" panose="020B0600000000000000" pitchFamily="50" charset="-128"/>
              <a:ea typeface="HGPｺﾞｼｯｸM" panose="020B0600000000000000" pitchFamily="50" charset="-128"/>
            </a:endParaRPr>
          </a:p>
        </p:txBody>
      </p:sp>
      <p:sp>
        <p:nvSpPr>
          <p:cNvPr id="12" name="四角形: 角を丸くする 11">
            <a:extLst>
              <a:ext uri="{FF2B5EF4-FFF2-40B4-BE49-F238E27FC236}">
                <a16:creationId xmlns:a16="http://schemas.microsoft.com/office/drawing/2014/main" id="{74FBD0F9-C0D9-7CB3-4FA7-678070F7CC1B}"/>
              </a:ext>
            </a:extLst>
          </p:cNvPr>
          <p:cNvSpPr/>
          <p:nvPr/>
        </p:nvSpPr>
        <p:spPr>
          <a:xfrm>
            <a:off x="715321" y="1363252"/>
            <a:ext cx="876300" cy="264460"/>
          </a:xfrm>
          <a:prstGeom prst="roundRect">
            <a:avLst/>
          </a:prstGeom>
          <a:solidFill>
            <a:srgbClr val="ED9A45"/>
          </a:solidFill>
          <a:ln>
            <a:solidFill>
              <a:srgbClr val="ED9A4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1" name="テキスト ボックス 10">
            <a:extLst>
              <a:ext uri="{FF2B5EF4-FFF2-40B4-BE49-F238E27FC236}">
                <a16:creationId xmlns:a16="http://schemas.microsoft.com/office/drawing/2014/main" id="{46E5D5EC-E1A0-9FA9-5019-5B1517922F76}"/>
              </a:ext>
            </a:extLst>
          </p:cNvPr>
          <p:cNvSpPr txBox="1"/>
          <p:nvPr/>
        </p:nvSpPr>
        <p:spPr>
          <a:xfrm>
            <a:off x="1799235" y="1341593"/>
            <a:ext cx="902811" cy="307777"/>
          </a:xfrm>
          <a:prstGeom prst="rect">
            <a:avLst/>
          </a:prstGeom>
          <a:noFill/>
        </p:spPr>
        <p:txBody>
          <a:bodyPr wrap="none" rtlCol="0">
            <a:spAutoFit/>
          </a:bodyPr>
          <a:lstStyle/>
          <a:p>
            <a:r>
              <a:rPr kumimoji="1" lang="ja-JP" altLang="en-US" b="1" dirty="0">
                <a:solidFill>
                  <a:schemeClr val="bg1"/>
                </a:solidFill>
                <a:latin typeface="Calibri" panose="020F0502020204030204" pitchFamily="34" charset="0"/>
                <a:ea typeface="+mj-ea"/>
                <a:cs typeface="Calibri" panose="020F0502020204030204" pitchFamily="34" charset="0"/>
              </a:rPr>
              <a:t>全従業員</a:t>
            </a:r>
          </a:p>
        </p:txBody>
      </p:sp>
      <p:sp>
        <p:nvSpPr>
          <p:cNvPr id="13" name="テキスト ボックス 12">
            <a:extLst>
              <a:ext uri="{FF2B5EF4-FFF2-40B4-BE49-F238E27FC236}">
                <a16:creationId xmlns:a16="http://schemas.microsoft.com/office/drawing/2014/main" id="{1E31B77E-CC05-78FA-6FE9-91C759D441F5}"/>
              </a:ext>
            </a:extLst>
          </p:cNvPr>
          <p:cNvSpPr txBox="1"/>
          <p:nvPr/>
        </p:nvSpPr>
        <p:spPr>
          <a:xfrm>
            <a:off x="692891" y="1351461"/>
            <a:ext cx="902811" cy="307777"/>
          </a:xfrm>
          <a:prstGeom prst="rect">
            <a:avLst/>
          </a:prstGeom>
          <a:noFill/>
        </p:spPr>
        <p:txBody>
          <a:bodyPr wrap="none" rtlCol="0">
            <a:spAutoFit/>
          </a:bodyPr>
          <a:lstStyle/>
          <a:p>
            <a:r>
              <a:rPr kumimoji="1" lang="ja-JP" altLang="en-US" b="1" dirty="0">
                <a:solidFill>
                  <a:schemeClr val="bg1"/>
                </a:solidFill>
                <a:latin typeface="Calibri" panose="020F0502020204030204" pitchFamily="34" charset="0"/>
                <a:ea typeface="+mj-ea"/>
                <a:cs typeface="Calibri" panose="020F0502020204030204" pitchFamily="34" charset="0"/>
              </a:rPr>
              <a:t>全従業員</a:t>
            </a:r>
          </a:p>
        </p:txBody>
      </p:sp>
    </p:spTree>
    <p:extLst>
      <p:ext uri="{BB962C8B-B14F-4D97-AF65-F5344CB8AC3E}">
        <p14:creationId xmlns:p14="http://schemas.microsoft.com/office/powerpoint/2010/main" val="21587625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57"/>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FA21C7BB-9CD8-62BA-7371-FEC83CF774C1}"/>
              </a:ext>
            </a:extLst>
          </p:cNvPr>
          <p:cNvSpPr txBox="1"/>
          <p:nvPr/>
        </p:nvSpPr>
        <p:spPr>
          <a:xfrm>
            <a:off x="2335372" y="306173"/>
            <a:ext cx="917239" cy="400110"/>
          </a:xfrm>
          <a:prstGeom prst="rect">
            <a:avLst/>
          </a:prstGeom>
          <a:noFill/>
        </p:spPr>
        <p:txBody>
          <a:bodyPr wrap="none" rtlCol="0">
            <a:spAutoFit/>
          </a:bodyPr>
          <a:lstStyle/>
          <a:p>
            <a:r>
              <a:rPr kumimoji="1" lang="en-US" altLang="ja-JP" sz="2000" dirty="0">
                <a:latin typeface="Calibri" panose="020F0502020204030204" pitchFamily="34" charset="0"/>
                <a:cs typeface="Calibri" panose="020F0502020204030204" pitchFamily="34" charset="0"/>
              </a:rPr>
              <a:t>FILE 03</a:t>
            </a:r>
            <a:endParaRPr kumimoji="1" lang="ja-JP" altLang="en-US" sz="2000" dirty="0">
              <a:latin typeface="Calibri" panose="020F0502020204030204" pitchFamily="34" charset="0"/>
              <a:cs typeface="Calibri" panose="020F0502020204030204" pitchFamily="34" charset="0"/>
            </a:endParaRPr>
          </a:p>
        </p:txBody>
      </p:sp>
      <p:sp>
        <p:nvSpPr>
          <p:cNvPr id="3" name="テキスト ボックス 2">
            <a:extLst>
              <a:ext uri="{FF2B5EF4-FFF2-40B4-BE49-F238E27FC236}">
                <a16:creationId xmlns:a16="http://schemas.microsoft.com/office/drawing/2014/main" id="{10DAA066-A374-A11B-062E-08D4871F1D02}"/>
              </a:ext>
            </a:extLst>
          </p:cNvPr>
          <p:cNvSpPr txBox="1"/>
          <p:nvPr/>
        </p:nvSpPr>
        <p:spPr>
          <a:xfrm>
            <a:off x="3705072" y="1160715"/>
            <a:ext cx="3281668" cy="625877"/>
          </a:xfrm>
          <a:prstGeom prst="rect">
            <a:avLst/>
          </a:prstGeom>
          <a:noFill/>
        </p:spPr>
        <p:txBody>
          <a:bodyPr wrap="none" rtlCol="0">
            <a:spAutoFit/>
          </a:bodyPr>
          <a:lstStyle/>
          <a:p>
            <a:r>
              <a:rPr kumimoji="1" lang="ja-JP" altLang="en-US" sz="3467" dirty="0">
                <a:latin typeface="HGPｺﾞｼｯｸE" panose="020B0900000000000000" pitchFamily="50" charset="-128"/>
                <a:ea typeface="HGPｺﾞｼｯｸE" panose="020B0900000000000000" pitchFamily="50" charset="-128"/>
              </a:rPr>
              <a:t>男性の育児休業</a:t>
            </a:r>
          </a:p>
        </p:txBody>
      </p:sp>
      <p:sp>
        <p:nvSpPr>
          <p:cNvPr id="4" name="テキスト ボックス 3">
            <a:extLst>
              <a:ext uri="{FF2B5EF4-FFF2-40B4-BE49-F238E27FC236}">
                <a16:creationId xmlns:a16="http://schemas.microsoft.com/office/drawing/2014/main" id="{2C543B6C-D375-931B-3B9B-6977A32BA00E}"/>
              </a:ext>
            </a:extLst>
          </p:cNvPr>
          <p:cNvSpPr txBox="1"/>
          <p:nvPr/>
        </p:nvSpPr>
        <p:spPr>
          <a:xfrm>
            <a:off x="3329168" y="1883808"/>
            <a:ext cx="4033475" cy="646331"/>
          </a:xfrm>
          <a:prstGeom prst="rect">
            <a:avLst/>
          </a:prstGeom>
          <a:noFill/>
        </p:spPr>
        <p:txBody>
          <a:bodyPr wrap="none" rtlCol="0">
            <a:spAutoFit/>
          </a:bodyPr>
          <a:lstStyle/>
          <a:p>
            <a:pPr algn="ctr"/>
            <a:r>
              <a:rPr kumimoji="1" lang="ja-JP" altLang="en-US" sz="1800" u="sng" dirty="0">
                <a:uFill>
                  <a:solidFill>
                    <a:srgbClr val="FFFF00"/>
                  </a:solidFill>
                </a:uFill>
                <a:latin typeface="HGPｺﾞｼｯｸE" panose="020B0900000000000000" pitchFamily="50" charset="-128"/>
                <a:ea typeface="HGPｺﾞｼｯｸE" panose="020B0900000000000000" pitchFamily="50" charset="-128"/>
              </a:rPr>
              <a:t>育休は女性だけのものではありません。</a:t>
            </a:r>
            <a:endParaRPr kumimoji="1" lang="en-US" altLang="ja-JP" sz="1800" u="sng" dirty="0">
              <a:uFill>
                <a:solidFill>
                  <a:srgbClr val="FFFF00"/>
                </a:solidFill>
              </a:uFill>
              <a:latin typeface="HGPｺﾞｼｯｸE" panose="020B0900000000000000" pitchFamily="50" charset="-128"/>
              <a:ea typeface="HGPｺﾞｼｯｸE" panose="020B0900000000000000" pitchFamily="50" charset="-128"/>
            </a:endParaRPr>
          </a:p>
          <a:p>
            <a:pPr algn="ctr"/>
            <a:r>
              <a:rPr kumimoji="1" lang="ja-JP" altLang="en-US" sz="1800" u="sng" dirty="0">
                <a:uFill>
                  <a:solidFill>
                    <a:srgbClr val="FFFF00"/>
                  </a:solidFill>
                </a:uFill>
                <a:latin typeface="HGPｺﾞｼｯｸE" panose="020B0900000000000000" pitchFamily="50" charset="-128"/>
                <a:ea typeface="HGPｺﾞｼｯｸE" panose="020B0900000000000000" pitchFamily="50" charset="-128"/>
              </a:rPr>
              <a:t>男性も積極的に取得しましょう</a:t>
            </a:r>
            <a:endParaRPr kumimoji="1" lang="en-US" altLang="ja-JP" sz="1800" u="sng" dirty="0">
              <a:uFill>
                <a:solidFill>
                  <a:srgbClr val="FFFF00"/>
                </a:solidFill>
              </a:uFill>
              <a:latin typeface="HGPｺﾞｼｯｸE" panose="020B0900000000000000" pitchFamily="50" charset="-128"/>
              <a:ea typeface="HGPｺﾞｼｯｸE" panose="020B0900000000000000" pitchFamily="50" charset="-128"/>
            </a:endParaRPr>
          </a:p>
        </p:txBody>
      </p:sp>
      <p:sp>
        <p:nvSpPr>
          <p:cNvPr id="5" name="テキスト ボックス 4">
            <a:extLst>
              <a:ext uri="{FF2B5EF4-FFF2-40B4-BE49-F238E27FC236}">
                <a16:creationId xmlns:a16="http://schemas.microsoft.com/office/drawing/2014/main" id="{D99612A1-4021-9C61-3BA5-32A27266A003}"/>
              </a:ext>
            </a:extLst>
          </p:cNvPr>
          <p:cNvSpPr txBox="1"/>
          <p:nvPr/>
        </p:nvSpPr>
        <p:spPr>
          <a:xfrm>
            <a:off x="529448" y="2702062"/>
            <a:ext cx="2549096" cy="338554"/>
          </a:xfrm>
          <a:prstGeom prst="rect">
            <a:avLst/>
          </a:prstGeom>
          <a:noFill/>
        </p:spPr>
        <p:txBody>
          <a:bodyPr wrap="none" rtlCol="0">
            <a:spAutoFit/>
          </a:bodyPr>
          <a:lstStyle/>
          <a:p>
            <a:r>
              <a:rPr kumimoji="1" lang="ja-JP" altLang="en-US" sz="1600" dirty="0">
                <a:solidFill>
                  <a:srgbClr val="ED9A45"/>
                </a:solidFill>
                <a:latin typeface="HGPｺﾞｼｯｸE" panose="020B0900000000000000" pitchFamily="50" charset="-128"/>
                <a:ea typeface="HGPｺﾞｼｯｸE" panose="020B0900000000000000" pitchFamily="50" charset="-128"/>
              </a:rPr>
              <a:t>◎法改正により制度が充実</a:t>
            </a:r>
          </a:p>
        </p:txBody>
      </p:sp>
      <p:sp>
        <p:nvSpPr>
          <p:cNvPr id="6" name="テキスト ボックス 5">
            <a:extLst>
              <a:ext uri="{FF2B5EF4-FFF2-40B4-BE49-F238E27FC236}">
                <a16:creationId xmlns:a16="http://schemas.microsoft.com/office/drawing/2014/main" id="{4B951807-4CEB-7533-65C6-6E89874D422E}"/>
              </a:ext>
            </a:extLst>
          </p:cNvPr>
          <p:cNvSpPr txBox="1"/>
          <p:nvPr/>
        </p:nvSpPr>
        <p:spPr>
          <a:xfrm>
            <a:off x="529448" y="3004547"/>
            <a:ext cx="5875326" cy="461665"/>
          </a:xfrm>
          <a:prstGeom prst="rect">
            <a:avLst/>
          </a:prstGeom>
          <a:noFill/>
        </p:spPr>
        <p:txBody>
          <a:bodyPr wrap="none" rtlCol="0">
            <a:spAutoFit/>
          </a:bodyPr>
          <a:lstStyle/>
          <a:p>
            <a:r>
              <a:rPr kumimoji="1" lang="ja-JP" altLang="en-US" sz="1200" dirty="0">
                <a:latin typeface="HGPｺﾞｼｯｸM" panose="020B0600000000000000" pitchFamily="50" charset="-128"/>
                <a:ea typeface="HGPｺﾞｼｯｸM" panose="020B0600000000000000" pitchFamily="50" charset="-128"/>
              </a:rPr>
              <a:t>・</a:t>
            </a:r>
            <a:r>
              <a:rPr kumimoji="1" lang="en-US" altLang="ja-JP" sz="1200" dirty="0">
                <a:latin typeface="HGPｺﾞｼｯｸM" panose="020B0600000000000000" pitchFamily="50" charset="-128"/>
                <a:ea typeface="HGPｺﾞｼｯｸM" panose="020B0600000000000000" pitchFamily="50" charset="-128"/>
              </a:rPr>
              <a:t>2022</a:t>
            </a:r>
            <a:r>
              <a:rPr kumimoji="1" lang="ja-JP" altLang="en-US" sz="1200" dirty="0">
                <a:latin typeface="HGPｺﾞｼｯｸM" panose="020B0600000000000000" pitchFamily="50" charset="-128"/>
                <a:ea typeface="HGPｺﾞｼｯｸM" panose="020B0600000000000000" pitchFamily="50" charset="-128"/>
              </a:rPr>
              <a:t>年</a:t>
            </a:r>
            <a:r>
              <a:rPr kumimoji="1" lang="en-US" altLang="ja-JP" sz="1200" dirty="0">
                <a:latin typeface="HGPｺﾞｼｯｸM" panose="020B0600000000000000" pitchFamily="50" charset="-128"/>
                <a:ea typeface="HGPｺﾞｼｯｸM" panose="020B0600000000000000" pitchFamily="50" charset="-128"/>
              </a:rPr>
              <a:t>10</a:t>
            </a:r>
            <a:r>
              <a:rPr kumimoji="1" lang="ja-JP" altLang="en-US" sz="1200" dirty="0">
                <a:latin typeface="HGPｺﾞｼｯｸM" panose="020B0600000000000000" pitchFamily="50" charset="-128"/>
                <a:ea typeface="HGPｺﾞｼｯｸM" panose="020B0600000000000000" pitchFamily="50" charset="-128"/>
              </a:rPr>
              <a:t>月１日から施行された法制度により、男性の育児休業取得が推進されています</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・子どもが生まれてから１歳を迎える前日までの休業は、最大</a:t>
            </a:r>
            <a:r>
              <a:rPr kumimoji="1" lang="en-US" altLang="ja-JP" sz="1200" dirty="0">
                <a:latin typeface="HGPｺﾞｼｯｸM" panose="020B0600000000000000" pitchFamily="50" charset="-128"/>
                <a:ea typeface="HGPｺﾞｼｯｸM" panose="020B0600000000000000" pitchFamily="50" charset="-128"/>
              </a:rPr>
              <a:t>4</a:t>
            </a:r>
            <a:r>
              <a:rPr kumimoji="1" lang="ja-JP" altLang="en-US" sz="1200" dirty="0">
                <a:latin typeface="HGPｺﾞｼｯｸM" panose="020B0600000000000000" pitchFamily="50" charset="-128"/>
                <a:ea typeface="HGPｺﾞｼｯｸM" panose="020B0600000000000000" pitchFamily="50" charset="-128"/>
              </a:rPr>
              <a:t>分割して取得できます</a:t>
            </a:r>
          </a:p>
        </p:txBody>
      </p:sp>
      <p:sp>
        <p:nvSpPr>
          <p:cNvPr id="7" name="テキスト ボックス 6">
            <a:extLst>
              <a:ext uri="{FF2B5EF4-FFF2-40B4-BE49-F238E27FC236}">
                <a16:creationId xmlns:a16="http://schemas.microsoft.com/office/drawing/2014/main" id="{886D24DD-A4D6-0BA3-9D5D-D8CD3F1958C8}"/>
              </a:ext>
            </a:extLst>
          </p:cNvPr>
          <p:cNvSpPr txBox="1"/>
          <p:nvPr/>
        </p:nvSpPr>
        <p:spPr>
          <a:xfrm>
            <a:off x="529448" y="3522248"/>
            <a:ext cx="3262432" cy="338554"/>
          </a:xfrm>
          <a:prstGeom prst="rect">
            <a:avLst/>
          </a:prstGeom>
          <a:noFill/>
        </p:spPr>
        <p:txBody>
          <a:bodyPr wrap="none" rtlCol="0">
            <a:spAutoFit/>
          </a:bodyPr>
          <a:lstStyle/>
          <a:p>
            <a:r>
              <a:rPr kumimoji="1" lang="ja-JP" altLang="en-US" sz="1600" dirty="0">
                <a:solidFill>
                  <a:srgbClr val="ED9A45"/>
                </a:solidFill>
                <a:latin typeface="HGPｺﾞｼｯｸE" panose="020B0900000000000000" pitchFamily="50" charset="-128"/>
                <a:ea typeface="HGPｺﾞｼｯｸE" panose="020B0900000000000000" pitchFamily="50" charset="-128"/>
              </a:rPr>
              <a:t>◎産後パパ育休（出生時育児休業）</a:t>
            </a:r>
          </a:p>
        </p:txBody>
      </p:sp>
      <p:sp>
        <p:nvSpPr>
          <p:cNvPr id="8" name="テキスト ボックス 7">
            <a:extLst>
              <a:ext uri="{FF2B5EF4-FFF2-40B4-BE49-F238E27FC236}">
                <a16:creationId xmlns:a16="http://schemas.microsoft.com/office/drawing/2014/main" id="{AE7C724D-2265-4573-ED2D-3D410A7FD220}"/>
              </a:ext>
            </a:extLst>
          </p:cNvPr>
          <p:cNvSpPr txBox="1"/>
          <p:nvPr/>
        </p:nvSpPr>
        <p:spPr>
          <a:xfrm>
            <a:off x="529448" y="3802102"/>
            <a:ext cx="4171335" cy="826124"/>
          </a:xfrm>
          <a:prstGeom prst="rect">
            <a:avLst/>
          </a:prstGeom>
          <a:noFill/>
        </p:spPr>
        <p:txBody>
          <a:bodyPr wrap="none" rtlCol="0">
            <a:spAutoFit/>
          </a:bodyPr>
          <a:lstStyle/>
          <a:p>
            <a:r>
              <a:rPr kumimoji="1" lang="ja-JP" altLang="en-US" sz="1200" dirty="0">
                <a:latin typeface="HGPｺﾞｼｯｸM" panose="020B0600000000000000" pitchFamily="50" charset="-128"/>
                <a:ea typeface="HGPｺﾞｼｯｸM" panose="020B0600000000000000" pitchFamily="50" charset="-128"/>
              </a:rPr>
              <a:t>・</a:t>
            </a:r>
            <a:r>
              <a:rPr kumimoji="1" lang="ja-JP" altLang="en-US" sz="1200" dirty="0">
                <a:solidFill>
                  <a:srgbClr val="FF0000"/>
                </a:solidFill>
                <a:latin typeface="HGPｺﾞｼｯｸM" panose="020B0600000000000000" pitchFamily="50" charset="-128"/>
                <a:ea typeface="HGPｺﾞｼｯｸM" panose="020B0600000000000000" pitchFamily="50" charset="-128"/>
              </a:rPr>
              <a:t>子どもが生まれてから８週間以内に取得できる</a:t>
            </a:r>
            <a:r>
              <a:rPr kumimoji="1" lang="ja-JP" altLang="en-US" sz="1200" dirty="0">
                <a:latin typeface="HGPｺﾞｼｯｸM" panose="020B0600000000000000" pitchFamily="50" charset="-128"/>
                <a:ea typeface="HGPｺﾞｼｯｸM" panose="020B0600000000000000" pitchFamily="50" charset="-128"/>
              </a:rPr>
              <a:t>育児休業です</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・４週間を上限に取得できます</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・２回に分けて取得することもできます</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・４週間を超えて育休を取りたいときは育児休業として取得します</a:t>
            </a:r>
            <a:endParaRPr kumimoji="1" lang="en-US" altLang="ja-JP" sz="1200" dirty="0">
              <a:latin typeface="HGPｺﾞｼｯｸM" panose="020B0600000000000000" pitchFamily="50" charset="-128"/>
              <a:ea typeface="HGPｺﾞｼｯｸM" panose="020B0600000000000000" pitchFamily="50" charset="-128"/>
            </a:endParaRPr>
          </a:p>
        </p:txBody>
      </p:sp>
      <p:sp>
        <p:nvSpPr>
          <p:cNvPr id="9" name="テキスト ボックス 8">
            <a:extLst>
              <a:ext uri="{FF2B5EF4-FFF2-40B4-BE49-F238E27FC236}">
                <a16:creationId xmlns:a16="http://schemas.microsoft.com/office/drawing/2014/main" id="{2D69CC2C-81CE-9D7A-81B2-214A7916D629}"/>
              </a:ext>
            </a:extLst>
          </p:cNvPr>
          <p:cNvSpPr txBox="1"/>
          <p:nvPr/>
        </p:nvSpPr>
        <p:spPr>
          <a:xfrm>
            <a:off x="529448" y="4697841"/>
            <a:ext cx="1210588" cy="338554"/>
          </a:xfrm>
          <a:prstGeom prst="rect">
            <a:avLst/>
          </a:prstGeom>
          <a:noFill/>
        </p:spPr>
        <p:txBody>
          <a:bodyPr wrap="none" rtlCol="0">
            <a:spAutoFit/>
          </a:bodyPr>
          <a:lstStyle/>
          <a:p>
            <a:r>
              <a:rPr kumimoji="1" lang="ja-JP" altLang="en-US" sz="1600" dirty="0">
                <a:solidFill>
                  <a:srgbClr val="ED9A45"/>
                </a:solidFill>
                <a:latin typeface="HGPｺﾞｼｯｸE" panose="020B0900000000000000" pitchFamily="50" charset="-128"/>
                <a:ea typeface="HGPｺﾞｼｯｸE" panose="020B0900000000000000" pitchFamily="50" charset="-128"/>
              </a:rPr>
              <a:t>◎育児休業</a:t>
            </a:r>
          </a:p>
        </p:txBody>
      </p:sp>
      <p:sp>
        <p:nvSpPr>
          <p:cNvPr id="10" name="テキスト ボックス 9">
            <a:extLst>
              <a:ext uri="{FF2B5EF4-FFF2-40B4-BE49-F238E27FC236}">
                <a16:creationId xmlns:a16="http://schemas.microsoft.com/office/drawing/2014/main" id="{2386395E-9777-F5EF-489F-EC522B5FBA69}"/>
              </a:ext>
            </a:extLst>
          </p:cNvPr>
          <p:cNvSpPr txBox="1"/>
          <p:nvPr/>
        </p:nvSpPr>
        <p:spPr>
          <a:xfrm>
            <a:off x="529448" y="4985644"/>
            <a:ext cx="9632917" cy="830997"/>
          </a:xfrm>
          <a:prstGeom prst="rect">
            <a:avLst/>
          </a:prstGeom>
          <a:noFill/>
        </p:spPr>
        <p:txBody>
          <a:bodyPr wrap="square" rtlCol="0">
            <a:spAutoFit/>
          </a:bodyPr>
          <a:lstStyle/>
          <a:p>
            <a:r>
              <a:rPr kumimoji="1" lang="ja-JP" altLang="en-US" sz="1200" dirty="0">
                <a:latin typeface="HGPｺﾞｼｯｸM" panose="020B0600000000000000" pitchFamily="50" charset="-128"/>
                <a:ea typeface="HGPｺﾞｼｯｸM" panose="020B0600000000000000" pitchFamily="50" charset="-128"/>
              </a:rPr>
              <a:t>・子どもが１歳になるまで休業できます</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・２回に分けての取得が可能です</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・子どもが保育所に入れなかったなど特別な事情がある場合は、子どもが</a:t>
            </a:r>
            <a:r>
              <a:rPr kumimoji="1" lang="en-US" altLang="ja-JP" sz="1200" dirty="0">
                <a:latin typeface="HGPｺﾞｼｯｸM" panose="020B0600000000000000" pitchFamily="50" charset="-128"/>
                <a:ea typeface="HGPｺﾞｼｯｸM" panose="020B0600000000000000" pitchFamily="50" charset="-128"/>
              </a:rPr>
              <a:t>1</a:t>
            </a:r>
            <a:r>
              <a:rPr kumimoji="1" lang="ja-JP" altLang="en-US" sz="1200" dirty="0">
                <a:latin typeface="HGPｺﾞｼｯｸM" panose="020B0600000000000000" pitchFamily="50" charset="-128"/>
                <a:ea typeface="HGPｺﾞｼｯｸM" panose="020B0600000000000000" pitchFamily="50" charset="-128"/>
              </a:rPr>
              <a:t>歳</a:t>
            </a:r>
            <a:r>
              <a:rPr kumimoji="1" lang="en-US" altLang="ja-JP" sz="1200" dirty="0">
                <a:latin typeface="HGPｺﾞｼｯｸM" panose="020B0600000000000000" pitchFamily="50" charset="-128"/>
                <a:ea typeface="HGPｺﾞｼｯｸM" panose="020B0600000000000000" pitchFamily="50" charset="-128"/>
              </a:rPr>
              <a:t>6</a:t>
            </a:r>
            <a:r>
              <a:rPr kumimoji="1" lang="ja-JP" altLang="en-US" sz="1200" dirty="0">
                <a:latin typeface="HGPｺﾞｼｯｸM" panose="020B0600000000000000" pitchFamily="50" charset="-128"/>
                <a:ea typeface="HGPｺﾞｼｯｸM" panose="020B0600000000000000" pitchFamily="50" charset="-128"/>
              </a:rPr>
              <a:t>カ月になるまで、それでもなお特別な事情が解消されない場合は</a:t>
            </a:r>
            <a:r>
              <a:rPr kumimoji="1" lang="en-US" altLang="ja-JP" sz="1200" dirty="0">
                <a:latin typeface="HGPｺﾞｼｯｸM" panose="020B0600000000000000" pitchFamily="50" charset="-128"/>
                <a:ea typeface="HGPｺﾞｼｯｸM" panose="020B0600000000000000" pitchFamily="50" charset="-128"/>
              </a:rPr>
              <a:t>2</a:t>
            </a:r>
            <a:r>
              <a:rPr kumimoji="1" lang="ja-JP" altLang="en-US" sz="1200" dirty="0">
                <a:latin typeface="HGPｺﾞｼｯｸM" panose="020B0600000000000000" pitchFamily="50" charset="-128"/>
                <a:ea typeface="HGPｺﾞｼｯｸM" panose="020B0600000000000000" pitchFamily="50" charset="-128"/>
              </a:rPr>
              <a:t>歳にな</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　るまで休業を延長できます</a:t>
            </a:r>
          </a:p>
        </p:txBody>
      </p:sp>
      <p:sp>
        <p:nvSpPr>
          <p:cNvPr id="11" name="四角形: 角を丸くする 10">
            <a:extLst>
              <a:ext uri="{FF2B5EF4-FFF2-40B4-BE49-F238E27FC236}">
                <a16:creationId xmlns:a16="http://schemas.microsoft.com/office/drawing/2014/main" id="{EE9FF44B-3D20-7462-1915-82C2800E7CBA}"/>
              </a:ext>
            </a:extLst>
          </p:cNvPr>
          <p:cNvSpPr/>
          <p:nvPr/>
        </p:nvSpPr>
        <p:spPr>
          <a:xfrm>
            <a:off x="715321" y="1363252"/>
            <a:ext cx="876300" cy="264460"/>
          </a:xfrm>
          <a:prstGeom prst="roundRect">
            <a:avLst/>
          </a:prstGeom>
          <a:solidFill>
            <a:srgbClr val="ED9A45"/>
          </a:solidFill>
          <a:ln>
            <a:solidFill>
              <a:srgbClr val="ED9A4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2" name="テキスト ボックス 11">
            <a:extLst>
              <a:ext uri="{FF2B5EF4-FFF2-40B4-BE49-F238E27FC236}">
                <a16:creationId xmlns:a16="http://schemas.microsoft.com/office/drawing/2014/main" id="{CC4B8184-A230-88FC-7429-8706E074F1BB}"/>
              </a:ext>
            </a:extLst>
          </p:cNvPr>
          <p:cNvSpPr txBox="1"/>
          <p:nvPr/>
        </p:nvSpPr>
        <p:spPr>
          <a:xfrm>
            <a:off x="692891" y="1351461"/>
            <a:ext cx="902811" cy="307777"/>
          </a:xfrm>
          <a:prstGeom prst="rect">
            <a:avLst/>
          </a:prstGeom>
          <a:noFill/>
        </p:spPr>
        <p:txBody>
          <a:bodyPr wrap="none" rtlCol="0">
            <a:spAutoFit/>
          </a:bodyPr>
          <a:lstStyle/>
          <a:p>
            <a:r>
              <a:rPr kumimoji="1" lang="ja-JP" altLang="en-US" b="1" dirty="0">
                <a:solidFill>
                  <a:schemeClr val="bg1"/>
                </a:solidFill>
                <a:latin typeface="Calibri" panose="020F0502020204030204" pitchFamily="34" charset="0"/>
                <a:ea typeface="+mj-ea"/>
                <a:cs typeface="Calibri" panose="020F0502020204030204" pitchFamily="34" charset="0"/>
              </a:rPr>
              <a:t>全従業員</a:t>
            </a:r>
          </a:p>
        </p:txBody>
      </p:sp>
    </p:spTree>
    <p:extLst>
      <p:ext uri="{BB962C8B-B14F-4D97-AF65-F5344CB8AC3E}">
        <p14:creationId xmlns:p14="http://schemas.microsoft.com/office/powerpoint/2010/main" val="18077609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57"/>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FA21C7BB-9CD8-62BA-7371-FEC83CF774C1}"/>
              </a:ext>
            </a:extLst>
          </p:cNvPr>
          <p:cNvSpPr txBox="1"/>
          <p:nvPr/>
        </p:nvSpPr>
        <p:spPr>
          <a:xfrm>
            <a:off x="2335372" y="306173"/>
            <a:ext cx="917239" cy="400110"/>
          </a:xfrm>
          <a:prstGeom prst="rect">
            <a:avLst/>
          </a:prstGeom>
          <a:noFill/>
        </p:spPr>
        <p:txBody>
          <a:bodyPr wrap="none" rtlCol="0">
            <a:spAutoFit/>
          </a:bodyPr>
          <a:lstStyle/>
          <a:p>
            <a:r>
              <a:rPr kumimoji="1" lang="en-US" altLang="ja-JP" sz="2000" dirty="0">
                <a:latin typeface="Calibri" panose="020F0502020204030204" pitchFamily="34" charset="0"/>
                <a:cs typeface="Calibri" panose="020F0502020204030204" pitchFamily="34" charset="0"/>
              </a:rPr>
              <a:t>FILE 04</a:t>
            </a:r>
            <a:endParaRPr kumimoji="1" lang="ja-JP" altLang="en-US" sz="2000" dirty="0">
              <a:latin typeface="Calibri" panose="020F0502020204030204" pitchFamily="34" charset="0"/>
              <a:cs typeface="Calibri" panose="020F0502020204030204" pitchFamily="34" charset="0"/>
            </a:endParaRPr>
          </a:p>
        </p:txBody>
      </p:sp>
      <p:sp>
        <p:nvSpPr>
          <p:cNvPr id="3" name="テキスト ボックス 2">
            <a:extLst>
              <a:ext uri="{FF2B5EF4-FFF2-40B4-BE49-F238E27FC236}">
                <a16:creationId xmlns:a16="http://schemas.microsoft.com/office/drawing/2014/main" id="{10DAA066-A374-A11B-062E-08D4871F1D02}"/>
              </a:ext>
            </a:extLst>
          </p:cNvPr>
          <p:cNvSpPr txBox="1"/>
          <p:nvPr/>
        </p:nvSpPr>
        <p:spPr>
          <a:xfrm>
            <a:off x="2655906" y="1140261"/>
            <a:ext cx="5379999" cy="646331"/>
          </a:xfrm>
          <a:prstGeom prst="rect">
            <a:avLst/>
          </a:prstGeom>
          <a:noFill/>
        </p:spPr>
        <p:txBody>
          <a:bodyPr wrap="none" rtlCol="0">
            <a:spAutoFit/>
          </a:bodyPr>
          <a:lstStyle/>
          <a:p>
            <a:r>
              <a:rPr kumimoji="1" lang="ja-JP" altLang="en-US" sz="3600" dirty="0">
                <a:latin typeface="HGPｺﾞｼｯｸE" panose="020B0900000000000000" pitchFamily="50" charset="-128"/>
                <a:ea typeface="HGPｺﾞｼｯｸE" panose="020B0900000000000000" pitchFamily="50" charset="-128"/>
              </a:rPr>
              <a:t>妊娠したら上司に報告する</a:t>
            </a:r>
          </a:p>
        </p:txBody>
      </p:sp>
      <p:sp>
        <p:nvSpPr>
          <p:cNvPr id="4" name="テキスト ボックス 3">
            <a:extLst>
              <a:ext uri="{FF2B5EF4-FFF2-40B4-BE49-F238E27FC236}">
                <a16:creationId xmlns:a16="http://schemas.microsoft.com/office/drawing/2014/main" id="{2C543B6C-D375-931B-3B9B-6977A32BA00E}"/>
              </a:ext>
            </a:extLst>
          </p:cNvPr>
          <p:cNvSpPr txBox="1"/>
          <p:nvPr/>
        </p:nvSpPr>
        <p:spPr>
          <a:xfrm>
            <a:off x="3887813" y="1867525"/>
            <a:ext cx="2916183" cy="646331"/>
          </a:xfrm>
          <a:prstGeom prst="rect">
            <a:avLst/>
          </a:prstGeom>
          <a:noFill/>
        </p:spPr>
        <p:txBody>
          <a:bodyPr wrap="none" rtlCol="0">
            <a:spAutoFit/>
          </a:bodyPr>
          <a:lstStyle/>
          <a:p>
            <a:pPr algn="ctr"/>
            <a:r>
              <a:rPr kumimoji="1" lang="ja-JP" altLang="en-US" sz="1800" u="sng" dirty="0">
                <a:uFill>
                  <a:solidFill>
                    <a:srgbClr val="FFFF00"/>
                  </a:solidFill>
                </a:uFill>
                <a:latin typeface="HGPｺﾞｼｯｸE" panose="020B0900000000000000" pitchFamily="50" charset="-128"/>
                <a:ea typeface="HGPｺﾞｼｯｸE" panose="020B0900000000000000" pitchFamily="50" charset="-128"/>
              </a:rPr>
              <a:t>妊娠が判明したタイミングで</a:t>
            </a:r>
            <a:endParaRPr kumimoji="1" lang="en-US" altLang="ja-JP" sz="1800" u="sng" dirty="0">
              <a:uFill>
                <a:solidFill>
                  <a:srgbClr val="FFFF00"/>
                </a:solidFill>
              </a:uFill>
              <a:latin typeface="HGPｺﾞｼｯｸE" panose="020B0900000000000000" pitchFamily="50" charset="-128"/>
              <a:ea typeface="HGPｺﾞｼｯｸE" panose="020B0900000000000000" pitchFamily="50" charset="-128"/>
            </a:endParaRPr>
          </a:p>
          <a:p>
            <a:pPr algn="ctr"/>
            <a:r>
              <a:rPr kumimoji="1" lang="ja-JP" altLang="en-US" sz="1800" u="sng" dirty="0">
                <a:uFill>
                  <a:solidFill>
                    <a:srgbClr val="FFFF00"/>
                  </a:solidFill>
                </a:uFill>
                <a:latin typeface="HGPｺﾞｼｯｸE" panose="020B0900000000000000" pitchFamily="50" charset="-128"/>
                <a:ea typeface="HGPｺﾞｼｯｸE" panose="020B0900000000000000" pitchFamily="50" charset="-128"/>
              </a:rPr>
              <a:t>直属の上司に報告しましょう</a:t>
            </a:r>
            <a:endParaRPr kumimoji="1" lang="en-US" altLang="ja-JP" sz="1800" u="sng" dirty="0">
              <a:uFill>
                <a:solidFill>
                  <a:srgbClr val="FFFF00"/>
                </a:solidFill>
              </a:uFill>
              <a:latin typeface="HGPｺﾞｼｯｸE" panose="020B0900000000000000" pitchFamily="50" charset="-128"/>
              <a:ea typeface="HGPｺﾞｼｯｸE" panose="020B0900000000000000" pitchFamily="50" charset="-128"/>
            </a:endParaRPr>
          </a:p>
        </p:txBody>
      </p:sp>
      <p:sp>
        <p:nvSpPr>
          <p:cNvPr id="5" name="テキスト ボックス 4">
            <a:extLst>
              <a:ext uri="{FF2B5EF4-FFF2-40B4-BE49-F238E27FC236}">
                <a16:creationId xmlns:a16="http://schemas.microsoft.com/office/drawing/2014/main" id="{D99612A1-4021-9C61-3BA5-32A27266A003}"/>
              </a:ext>
            </a:extLst>
          </p:cNvPr>
          <p:cNvSpPr txBox="1"/>
          <p:nvPr/>
        </p:nvSpPr>
        <p:spPr>
          <a:xfrm>
            <a:off x="529448" y="2702062"/>
            <a:ext cx="1410964" cy="338554"/>
          </a:xfrm>
          <a:prstGeom prst="rect">
            <a:avLst/>
          </a:prstGeom>
          <a:noFill/>
        </p:spPr>
        <p:txBody>
          <a:bodyPr wrap="none" rtlCol="0">
            <a:spAutoFit/>
          </a:bodyPr>
          <a:lstStyle/>
          <a:p>
            <a:r>
              <a:rPr kumimoji="1" lang="ja-JP" altLang="en-US" sz="1600" dirty="0">
                <a:solidFill>
                  <a:srgbClr val="ED9A45"/>
                </a:solidFill>
                <a:latin typeface="HGPｺﾞｼｯｸE" panose="020B0900000000000000" pitchFamily="50" charset="-128"/>
                <a:ea typeface="HGPｺﾞｼｯｸE" panose="020B0900000000000000" pitchFamily="50" charset="-128"/>
              </a:rPr>
              <a:t>◎報告の仕方</a:t>
            </a:r>
          </a:p>
        </p:txBody>
      </p:sp>
      <p:sp>
        <p:nvSpPr>
          <p:cNvPr id="6" name="テキスト ボックス 5">
            <a:extLst>
              <a:ext uri="{FF2B5EF4-FFF2-40B4-BE49-F238E27FC236}">
                <a16:creationId xmlns:a16="http://schemas.microsoft.com/office/drawing/2014/main" id="{4B951807-4CEB-7533-65C6-6E89874D422E}"/>
              </a:ext>
            </a:extLst>
          </p:cNvPr>
          <p:cNvSpPr txBox="1"/>
          <p:nvPr/>
        </p:nvSpPr>
        <p:spPr>
          <a:xfrm>
            <a:off x="529448" y="2975519"/>
            <a:ext cx="6683240" cy="1384995"/>
          </a:xfrm>
          <a:prstGeom prst="rect">
            <a:avLst/>
          </a:prstGeom>
          <a:noFill/>
        </p:spPr>
        <p:txBody>
          <a:bodyPr wrap="none" rtlCol="0">
            <a:spAutoFit/>
          </a:bodyPr>
          <a:lstStyle/>
          <a:p>
            <a:r>
              <a:rPr kumimoji="1" lang="ja-JP" altLang="en-US" sz="1200" dirty="0">
                <a:latin typeface="HGPｺﾞｼｯｸM" panose="020B0600000000000000" pitchFamily="50" charset="-128"/>
                <a:ea typeface="HGPｺﾞｼｯｸM" panose="020B0600000000000000" pitchFamily="50" charset="-128"/>
              </a:rPr>
              <a:t>・</a:t>
            </a:r>
            <a:r>
              <a:rPr kumimoji="1" lang="ja-JP" altLang="en-US" sz="1200" dirty="0">
                <a:solidFill>
                  <a:srgbClr val="FF0000"/>
                </a:solidFill>
                <a:latin typeface="HGPｺﾞｼｯｸM" panose="020B0600000000000000" pitchFamily="50" charset="-128"/>
                <a:ea typeface="HGPｺﾞｼｯｸM" panose="020B0600000000000000" pitchFamily="50" charset="-128"/>
              </a:rPr>
              <a:t>妊娠が判明したら上司にメールや口頭で報告</a:t>
            </a:r>
            <a:r>
              <a:rPr kumimoji="1" lang="ja-JP" altLang="en-US" sz="1200" dirty="0">
                <a:latin typeface="HGPｺﾞｼｯｸM" panose="020B0600000000000000" pitchFamily="50" charset="-128"/>
                <a:ea typeface="HGPｺﾞｼｯｸM" panose="020B0600000000000000" pitchFamily="50" charset="-128"/>
              </a:rPr>
              <a:t>してください。上司から総務へ連絡することになっています</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・上司に報告しづらい事情がある場合には総務に直接、メールや口頭で報告してください</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・報告時には下記についても併せて教えてください</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　①出産予定日</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　②産前休業の取得希望</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　③育児休業の取得希望</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・同僚には安定期に入ったときなど、任意のタイミングで報告してください</a:t>
            </a:r>
          </a:p>
        </p:txBody>
      </p:sp>
      <p:sp>
        <p:nvSpPr>
          <p:cNvPr id="7" name="テキスト ボックス 6">
            <a:extLst>
              <a:ext uri="{FF2B5EF4-FFF2-40B4-BE49-F238E27FC236}">
                <a16:creationId xmlns:a16="http://schemas.microsoft.com/office/drawing/2014/main" id="{886D24DD-A4D6-0BA3-9D5D-D8CD3F1958C8}"/>
              </a:ext>
            </a:extLst>
          </p:cNvPr>
          <p:cNvSpPr txBox="1"/>
          <p:nvPr/>
        </p:nvSpPr>
        <p:spPr>
          <a:xfrm>
            <a:off x="524121" y="4496949"/>
            <a:ext cx="1398140" cy="338554"/>
          </a:xfrm>
          <a:prstGeom prst="rect">
            <a:avLst/>
          </a:prstGeom>
          <a:noFill/>
        </p:spPr>
        <p:txBody>
          <a:bodyPr wrap="none" rtlCol="0">
            <a:spAutoFit/>
          </a:bodyPr>
          <a:lstStyle/>
          <a:p>
            <a:r>
              <a:rPr kumimoji="1" lang="ja-JP" altLang="en-US" sz="1600" dirty="0">
                <a:solidFill>
                  <a:srgbClr val="ED9A45"/>
                </a:solidFill>
                <a:latin typeface="HGPｺﾞｼｯｸE" panose="020B0900000000000000" pitchFamily="50" charset="-128"/>
                <a:ea typeface="HGPｺﾞｼｯｸE" panose="020B0900000000000000" pitchFamily="50" charset="-128"/>
              </a:rPr>
              <a:t>◎情報の扱い</a:t>
            </a:r>
          </a:p>
        </p:txBody>
      </p:sp>
      <p:sp>
        <p:nvSpPr>
          <p:cNvPr id="8" name="テキスト ボックス 7">
            <a:extLst>
              <a:ext uri="{FF2B5EF4-FFF2-40B4-BE49-F238E27FC236}">
                <a16:creationId xmlns:a16="http://schemas.microsoft.com/office/drawing/2014/main" id="{AE7C724D-2265-4573-ED2D-3D410A7FD220}"/>
              </a:ext>
            </a:extLst>
          </p:cNvPr>
          <p:cNvSpPr txBox="1"/>
          <p:nvPr/>
        </p:nvSpPr>
        <p:spPr>
          <a:xfrm>
            <a:off x="524121" y="4792085"/>
            <a:ext cx="5516254" cy="461665"/>
          </a:xfrm>
          <a:prstGeom prst="rect">
            <a:avLst/>
          </a:prstGeom>
          <a:noFill/>
        </p:spPr>
        <p:txBody>
          <a:bodyPr wrap="none" rtlCol="0">
            <a:spAutoFit/>
          </a:bodyPr>
          <a:lstStyle/>
          <a:p>
            <a:r>
              <a:rPr kumimoji="1" lang="ja-JP" altLang="en-US" sz="1200" dirty="0">
                <a:latin typeface="HGPｺﾞｼｯｸM" panose="020B0600000000000000" pitchFamily="50" charset="-128"/>
                <a:ea typeface="HGPｺﾞｼｯｸM" panose="020B0600000000000000" pitchFamily="50" charset="-128"/>
              </a:rPr>
              <a:t>・妊娠した事実は、上司と休業や給付金の手続きをする総務のみで情報を共有します</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a:t>
            </a:r>
            <a:r>
              <a:rPr kumimoji="1" lang="ja-JP" altLang="en-US" sz="1200" dirty="0">
                <a:solidFill>
                  <a:srgbClr val="FF0000"/>
                </a:solidFill>
                <a:latin typeface="HGPｺﾞｼｯｸM" panose="020B0600000000000000" pitchFamily="50" charset="-128"/>
                <a:ea typeface="HGPｺﾞｼｯｸM" panose="020B0600000000000000" pitchFamily="50" charset="-128"/>
              </a:rPr>
              <a:t>まわりの従業員には本人の同意なく公表しません</a:t>
            </a:r>
            <a:endParaRPr kumimoji="1" lang="en-US" altLang="ja-JP" sz="1200" dirty="0">
              <a:solidFill>
                <a:srgbClr val="FF0000"/>
              </a:solidFill>
              <a:latin typeface="HGPｺﾞｼｯｸM" panose="020B0600000000000000" pitchFamily="50" charset="-128"/>
              <a:ea typeface="HGPｺﾞｼｯｸM" panose="020B0600000000000000" pitchFamily="50" charset="-128"/>
            </a:endParaRPr>
          </a:p>
        </p:txBody>
      </p:sp>
      <p:sp>
        <p:nvSpPr>
          <p:cNvPr id="9" name="テキスト ボックス 8">
            <a:extLst>
              <a:ext uri="{FF2B5EF4-FFF2-40B4-BE49-F238E27FC236}">
                <a16:creationId xmlns:a16="http://schemas.microsoft.com/office/drawing/2014/main" id="{2D69CC2C-81CE-9D7A-81B2-214A7916D629}"/>
              </a:ext>
            </a:extLst>
          </p:cNvPr>
          <p:cNvSpPr txBox="1"/>
          <p:nvPr/>
        </p:nvSpPr>
        <p:spPr>
          <a:xfrm>
            <a:off x="519171" y="5425642"/>
            <a:ext cx="1616148" cy="338554"/>
          </a:xfrm>
          <a:prstGeom prst="rect">
            <a:avLst/>
          </a:prstGeom>
          <a:noFill/>
        </p:spPr>
        <p:txBody>
          <a:bodyPr wrap="none" rtlCol="0">
            <a:spAutoFit/>
          </a:bodyPr>
          <a:lstStyle/>
          <a:p>
            <a:r>
              <a:rPr kumimoji="1" lang="ja-JP" altLang="en-US" sz="1600" dirty="0">
                <a:solidFill>
                  <a:srgbClr val="ED9A45"/>
                </a:solidFill>
                <a:latin typeface="HGPｺﾞｼｯｸE" panose="020B0900000000000000" pitchFamily="50" charset="-128"/>
                <a:ea typeface="HGPｺﾞｼｯｸE" panose="020B0900000000000000" pitchFamily="50" charset="-128"/>
              </a:rPr>
              <a:t>◎報告後の流れ</a:t>
            </a:r>
          </a:p>
        </p:txBody>
      </p:sp>
      <p:sp>
        <p:nvSpPr>
          <p:cNvPr id="10" name="テキスト ボックス 9">
            <a:extLst>
              <a:ext uri="{FF2B5EF4-FFF2-40B4-BE49-F238E27FC236}">
                <a16:creationId xmlns:a16="http://schemas.microsoft.com/office/drawing/2014/main" id="{2386395E-9777-F5EF-489F-EC522B5FBA69}"/>
              </a:ext>
            </a:extLst>
          </p:cNvPr>
          <p:cNvSpPr txBox="1"/>
          <p:nvPr/>
        </p:nvSpPr>
        <p:spPr>
          <a:xfrm>
            <a:off x="519170" y="5758828"/>
            <a:ext cx="9653471" cy="276999"/>
          </a:xfrm>
          <a:prstGeom prst="rect">
            <a:avLst/>
          </a:prstGeom>
          <a:noFill/>
        </p:spPr>
        <p:txBody>
          <a:bodyPr wrap="square" rtlCol="0">
            <a:spAutoFit/>
          </a:bodyPr>
          <a:lstStyle/>
          <a:p>
            <a:r>
              <a:rPr kumimoji="1" lang="ja-JP" altLang="en-US" sz="1200" dirty="0">
                <a:latin typeface="HGPｺﾞｼｯｸM" panose="020B0600000000000000" pitchFamily="50" charset="-128"/>
                <a:ea typeface="HGPｺﾞｼｯｸM" panose="020B0600000000000000" pitchFamily="50" charset="-128"/>
              </a:rPr>
              <a:t>・総務から休業や給付金について説明する面談を設けます</a:t>
            </a:r>
            <a:endParaRPr kumimoji="1" lang="en-US" altLang="ja-JP" sz="1200" dirty="0">
              <a:latin typeface="HGPｺﾞｼｯｸM" panose="020B0600000000000000" pitchFamily="50" charset="-128"/>
              <a:ea typeface="HGPｺﾞｼｯｸM" panose="020B0600000000000000" pitchFamily="50" charset="-128"/>
            </a:endParaRPr>
          </a:p>
        </p:txBody>
      </p:sp>
      <p:sp>
        <p:nvSpPr>
          <p:cNvPr id="11" name="四角形: 角を丸くする 10">
            <a:extLst>
              <a:ext uri="{FF2B5EF4-FFF2-40B4-BE49-F238E27FC236}">
                <a16:creationId xmlns:a16="http://schemas.microsoft.com/office/drawing/2014/main" id="{2B95FA9E-E851-FD6F-8502-8CE80C7F3682}"/>
              </a:ext>
            </a:extLst>
          </p:cNvPr>
          <p:cNvSpPr/>
          <p:nvPr/>
        </p:nvSpPr>
        <p:spPr>
          <a:xfrm>
            <a:off x="715321" y="1363252"/>
            <a:ext cx="876300" cy="264460"/>
          </a:xfrm>
          <a:prstGeom prst="roundRect">
            <a:avLst/>
          </a:prstGeom>
          <a:solidFill>
            <a:srgbClr val="ED9A45"/>
          </a:solidFill>
          <a:ln>
            <a:solidFill>
              <a:srgbClr val="ED9A4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2" name="テキスト ボックス 11">
            <a:extLst>
              <a:ext uri="{FF2B5EF4-FFF2-40B4-BE49-F238E27FC236}">
                <a16:creationId xmlns:a16="http://schemas.microsoft.com/office/drawing/2014/main" id="{45A306B2-A88A-6185-2D1B-AEF435597361}"/>
              </a:ext>
            </a:extLst>
          </p:cNvPr>
          <p:cNvSpPr txBox="1"/>
          <p:nvPr/>
        </p:nvSpPr>
        <p:spPr>
          <a:xfrm>
            <a:off x="692891" y="1351461"/>
            <a:ext cx="902811" cy="307777"/>
          </a:xfrm>
          <a:prstGeom prst="rect">
            <a:avLst/>
          </a:prstGeom>
          <a:noFill/>
        </p:spPr>
        <p:txBody>
          <a:bodyPr wrap="none" rtlCol="0">
            <a:spAutoFit/>
          </a:bodyPr>
          <a:lstStyle/>
          <a:p>
            <a:r>
              <a:rPr kumimoji="1" lang="ja-JP" altLang="en-US" b="1" dirty="0">
                <a:solidFill>
                  <a:schemeClr val="bg1"/>
                </a:solidFill>
                <a:latin typeface="Calibri" panose="020F0502020204030204" pitchFamily="34" charset="0"/>
                <a:ea typeface="+mj-ea"/>
                <a:cs typeface="Calibri" panose="020F0502020204030204" pitchFamily="34" charset="0"/>
              </a:rPr>
              <a:t>全従業員</a:t>
            </a:r>
          </a:p>
        </p:txBody>
      </p:sp>
    </p:spTree>
    <p:extLst>
      <p:ext uri="{BB962C8B-B14F-4D97-AF65-F5344CB8AC3E}">
        <p14:creationId xmlns:p14="http://schemas.microsoft.com/office/powerpoint/2010/main" val="16105686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57"/>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FA21C7BB-9CD8-62BA-7371-FEC83CF774C1}"/>
              </a:ext>
            </a:extLst>
          </p:cNvPr>
          <p:cNvSpPr txBox="1"/>
          <p:nvPr/>
        </p:nvSpPr>
        <p:spPr>
          <a:xfrm>
            <a:off x="2335372" y="306173"/>
            <a:ext cx="917239" cy="400110"/>
          </a:xfrm>
          <a:prstGeom prst="rect">
            <a:avLst/>
          </a:prstGeom>
          <a:noFill/>
        </p:spPr>
        <p:txBody>
          <a:bodyPr wrap="none" rtlCol="0">
            <a:spAutoFit/>
          </a:bodyPr>
          <a:lstStyle/>
          <a:p>
            <a:r>
              <a:rPr kumimoji="1" lang="en-US" altLang="ja-JP" sz="2000" dirty="0">
                <a:latin typeface="Calibri" panose="020F0502020204030204" pitchFamily="34" charset="0"/>
                <a:cs typeface="Calibri" panose="020F0502020204030204" pitchFamily="34" charset="0"/>
              </a:rPr>
              <a:t>FILE 05</a:t>
            </a:r>
            <a:endParaRPr kumimoji="1" lang="ja-JP" altLang="en-US" sz="2000" dirty="0">
              <a:latin typeface="Calibri" panose="020F0502020204030204" pitchFamily="34" charset="0"/>
              <a:cs typeface="Calibri" panose="020F0502020204030204" pitchFamily="34" charset="0"/>
            </a:endParaRPr>
          </a:p>
        </p:txBody>
      </p:sp>
      <p:sp>
        <p:nvSpPr>
          <p:cNvPr id="3" name="テキスト ボックス 2">
            <a:extLst>
              <a:ext uri="{FF2B5EF4-FFF2-40B4-BE49-F238E27FC236}">
                <a16:creationId xmlns:a16="http://schemas.microsoft.com/office/drawing/2014/main" id="{10DAA066-A374-A11B-062E-08D4871F1D02}"/>
              </a:ext>
            </a:extLst>
          </p:cNvPr>
          <p:cNvSpPr txBox="1"/>
          <p:nvPr/>
        </p:nvSpPr>
        <p:spPr>
          <a:xfrm>
            <a:off x="2770521" y="1140261"/>
            <a:ext cx="5150769" cy="646331"/>
          </a:xfrm>
          <a:prstGeom prst="rect">
            <a:avLst/>
          </a:prstGeom>
          <a:noFill/>
        </p:spPr>
        <p:txBody>
          <a:bodyPr wrap="none" rtlCol="0">
            <a:spAutoFit/>
          </a:bodyPr>
          <a:lstStyle/>
          <a:p>
            <a:pPr algn="ctr"/>
            <a:r>
              <a:rPr kumimoji="1" lang="ja-JP" altLang="en-US" sz="3600" dirty="0">
                <a:latin typeface="HGPｺﾞｼｯｸE" panose="020B0900000000000000" pitchFamily="50" charset="-128"/>
                <a:ea typeface="HGPｺﾞｼｯｸE" panose="020B0900000000000000" pitchFamily="50" charset="-128"/>
              </a:rPr>
              <a:t>個別に休業の意向を話す</a:t>
            </a:r>
          </a:p>
        </p:txBody>
      </p:sp>
      <p:sp>
        <p:nvSpPr>
          <p:cNvPr id="4" name="テキスト ボックス 3">
            <a:extLst>
              <a:ext uri="{FF2B5EF4-FFF2-40B4-BE49-F238E27FC236}">
                <a16:creationId xmlns:a16="http://schemas.microsoft.com/office/drawing/2014/main" id="{2C543B6C-D375-931B-3B9B-6977A32BA00E}"/>
              </a:ext>
            </a:extLst>
          </p:cNvPr>
          <p:cNvSpPr txBox="1"/>
          <p:nvPr/>
        </p:nvSpPr>
        <p:spPr>
          <a:xfrm>
            <a:off x="3180889" y="1843064"/>
            <a:ext cx="4330032" cy="646331"/>
          </a:xfrm>
          <a:prstGeom prst="rect">
            <a:avLst/>
          </a:prstGeom>
          <a:noFill/>
        </p:spPr>
        <p:txBody>
          <a:bodyPr wrap="none" rtlCol="0">
            <a:spAutoFit/>
          </a:bodyPr>
          <a:lstStyle/>
          <a:p>
            <a:pPr algn="ctr"/>
            <a:r>
              <a:rPr kumimoji="1" lang="en-US" altLang="ja-JP" sz="1800" u="sng" dirty="0">
                <a:uFill>
                  <a:solidFill>
                    <a:srgbClr val="FFFF00"/>
                  </a:solidFill>
                </a:uFill>
                <a:latin typeface="HGPｺﾞｼｯｸE" panose="020B0900000000000000" pitchFamily="50" charset="-128"/>
                <a:ea typeface="HGPｺﾞｼｯｸE" panose="020B0900000000000000" pitchFamily="50" charset="-128"/>
              </a:rPr>
              <a:t>2022</a:t>
            </a:r>
            <a:r>
              <a:rPr kumimoji="1" lang="ja-JP" altLang="en-US" sz="1800" u="sng" dirty="0">
                <a:uFill>
                  <a:solidFill>
                    <a:srgbClr val="FFFF00"/>
                  </a:solidFill>
                </a:uFill>
                <a:latin typeface="HGPｺﾞｼｯｸE" panose="020B0900000000000000" pitchFamily="50" charset="-128"/>
                <a:ea typeface="HGPｺﾞｼｯｸE" panose="020B0900000000000000" pitchFamily="50" charset="-128"/>
              </a:rPr>
              <a:t>年４月１日より制度が変わり</a:t>
            </a:r>
            <a:endParaRPr kumimoji="1" lang="en-US" altLang="ja-JP" sz="1800" u="sng" dirty="0">
              <a:uFill>
                <a:solidFill>
                  <a:srgbClr val="FFFF00"/>
                </a:solidFill>
              </a:uFill>
              <a:latin typeface="HGPｺﾞｼｯｸE" panose="020B0900000000000000" pitchFamily="50" charset="-128"/>
              <a:ea typeface="HGPｺﾞｼｯｸE" panose="020B0900000000000000" pitchFamily="50" charset="-128"/>
            </a:endParaRPr>
          </a:p>
          <a:p>
            <a:pPr algn="ctr"/>
            <a:r>
              <a:rPr kumimoji="1" lang="ja-JP" altLang="en-US" sz="1800" u="sng" dirty="0">
                <a:uFill>
                  <a:solidFill>
                    <a:srgbClr val="FFFF00"/>
                  </a:solidFill>
                </a:uFill>
                <a:latin typeface="HGPｺﾞｼｯｸE" panose="020B0900000000000000" pitchFamily="50" charset="-128"/>
                <a:ea typeface="HGPｺﾞｼｯｸE" panose="020B0900000000000000" pitchFamily="50" charset="-128"/>
              </a:rPr>
              <a:t>個別の意向確認が会社の義務となりました</a:t>
            </a:r>
            <a:endParaRPr kumimoji="1" lang="en-US" altLang="ja-JP" sz="1800" u="sng" dirty="0">
              <a:uFill>
                <a:solidFill>
                  <a:srgbClr val="FFFF00"/>
                </a:solidFill>
              </a:uFill>
              <a:latin typeface="HGPｺﾞｼｯｸE" panose="020B0900000000000000" pitchFamily="50" charset="-128"/>
              <a:ea typeface="HGPｺﾞｼｯｸE" panose="020B0900000000000000" pitchFamily="50" charset="-128"/>
            </a:endParaRPr>
          </a:p>
        </p:txBody>
      </p:sp>
      <p:sp>
        <p:nvSpPr>
          <p:cNvPr id="5" name="テキスト ボックス 4">
            <a:extLst>
              <a:ext uri="{FF2B5EF4-FFF2-40B4-BE49-F238E27FC236}">
                <a16:creationId xmlns:a16="http://schemas.microsoft.com/office/drawing/2014/main" id="{D99612A1-4021-9C61-3BA5-32A27266A003}"/>
              </a:ext>
            </a:extLst>
          </p:cNvPr>
          <p:cNvSpPr txBox="1"/>
          <p:nvPr/>
        </p:nvSpPr>
        <p:spPr>
          <a:xfrm>
            <a:off x="529448" y="2702062"/>
            <a:ext cx="1410964" cy="338554"/>
          </a:xfrm>
          <a:prstGeom prst="rect">
            <a:avLst/>
          </a:prstGeom>
          <a:noFill/>
        </p:spPr>
        <p:txBody>
          <a:bodyPr wrap="none" rtlCol="0">
            <a:spAutoFit/>
          </a:bodyPr>
          <a:lstStyle/>
          <a:p>
            <a:r>
              <a:rPr kumimoji="1" lang="ja-JP" altLang="en-US" sz="1600" dirty="0">
                <a:solidFill>
                  <a:srgbClr val="ED9A45"/>
                </a:solidFill>
                <a:latin typeface="HGPｺﾞｼｯｸE" panose="020B0900000000000000" pitchFamily="50" charset="-128"/>
                <a:ea typeface="HGPｺﾞｼｯｸE" panose="020B0900000000000000" pitchFamily="50" charset="-128"/>
              </a:rPr>
              <a:t>◎制度の概要</a:t>
            </a:r>
          </a:p>
        </p:txBody>
      </p:sp>
      <p:sp>
        <p:nvSpPr>
          <p:cNvPr id="6" name="テキスト ボックス 5">
            <a:extLst>
              <a:ext uri="{FF2B5EF4-FFF2-40B4-BE49-F238E27FC236}">
                <a16:creationId xmlns:a16="http://schemas.microsoft.com/office/drawing/2014/main" id="{4B951807-4CEB-7533-65C6-6E89874D422E}"/>
              </a:ext>
            </a:extLst>
          </p:cNvPr>
          <p:cNvSpPr txBox="1"/>
          <p:nvPr/>
        </p:nvSpPr>
        <p:spPr>
          <a:xfrm>
            <a:off x="529448" y="3004547"/>
            <a:ext cx="6555000" cy="276999"/>
          </a:xfrm>
          <a:prstGeom prst="rect">
            <a:avLst/>
          </a:prstGeom>
          <a:noFill/>
        </p:spPr>
        <p:txBody>
          <a:bodyPr wrap="none" rtlCol="0">
            <a:spAutoFit/>
          </a:bodyPr>
          <a:lstStyle/>
          <a:p>
            <a:r>
              <a:rPr kumimoji="1" lang="ja-JP" altLang="en-US" sz="1200" dirty="0">
                <a:latin typeface="HGPｺﾞｼｯｸM" panose="020B0600000000000000" pitchFamily="50" charset="-128"/>
                <a:ea typeface="HGPｺﾞｼｯｸM" panose="020B0600000000000000" pitchFamily="50" charset="-128"/>
              </a:rPr>
              <a:t>・本人または配偶者の妊娠・出産の申出をした従業員に対して、総務が個別で意向確認を行います</a:t>
            </a:r>
          </a:p>
        </p:txBody>
      </p:sp>
      <p:sp>
        <p:nvSpPr>
          <p:cNvPr id="7" name="テキスト ボックス 6">
            <a:extLst>
              <a:ext uri="{FF2B5EF4-FFF2-40B4-BE49-F238E27FC236}">
                <a16:creationId xmlns:a16="http://schemas.microsoft.com/office/drawing/2014/main" id="{886D24DD-A4D6-0BA3-9D5D-D8CD3F1958C8}"/>
              </a:ext>
            </a:extLst>
          </p:cNvPr>
          <p:cNvSpPr txBox="1"/>
          <p:nvPr/>
        </p:nvSpPr>
        <p:spPr>
          <a:xfrm>
            <a:off x="524121" y="3388786"/>
            <a:ext cx="1588897" cy="338554"/>
          </a:xfrm>
          <a:prstGeom prst="rect">
            <a:avLst/>
          </a:prstGeom>
          <a:noFill/>
        </p:spPr>
        <p:txBody>
          <a:bodyPr wrap="none" rtlCol="0">
            <a:spAutoFit/>
          </a:bodyPr>
          <a:lstStyle/>
          <a:p>
            <a:r>
              <a:rPr kumimoji="1" lang="ja-JP" altLang="en-US" sz="1600" dirty="0">
                <a:solidFill>
                  <a:srgbClr val="ED9A45"/>
                </a:solidFill>
                <a:latin typeface="HGPｺﾞｼｯｸE" panose="020B0900000000000000" pitchFamily="50" charset="-128"/>
                <a:ea typeface="HGPｺﾞｼｯｸE" panose="020B0900000000000000" pitchFamily="50" charset="-128"/>
              </a:rPr>
              <a:t>◎確認する内容</a:t>
            </a:r>
          </a:p>
        </p:txBody>
      </p:sp>
      <p:sp>
        <p:nvSpPr>
          <p:cNvPr id="8" name="テキスト ボックス 7">
            <a:extLst>
              <a:ext uri="{FF2B5EF4-FFF2-40B4-BE49-F238E27FC236}">
                <a16:creationId xmlns:a16="http://schemas.microsoft.com/office/drawing/2014/main" id="{AE7C724D-2265-4573-ED2D-3D410A7FD220}"/>
              </a:ext>
            </a:extLst>
          </p:cNvPr>
          <p:cNvSpPr txBox="1"/>
          <p:nvPr/>
        </p:nvSpPr>
        <p:spPr>
          <a:xfrm>
            <a:off x="524121" y="3666580"/>
            <a:ext cx="5604419" cy="1015663"/>
          </a:xfrm>
          <a:prstGeom prst="rect">
            <a:avLst/>
          </a:prstGeom>
          <a:noFill/>
        </p:spPr>
        <p:txBody>
          <a:bodyPr wrap="none" rtlCol="0">
            <a:spAutoFit/>
          </a:bodyPr>
          <a:lstStyle/>
          <a:p>
            <a:r>
              <a:rPr kumimoji="1" lang="ja-JP" altLang="en-US" sz="1200" dirty="0">
                <a:latin typeface="HGPｺﾞｼｯｸM" panose="020B0600000000000000" pitchFamily="50" charset="-128"/>
                <a:ea typeface="HGPｺﾞｼｯｸM" panose="020B0600000000000000" pitchFamily="50" charset="-128"/>
              </a:rPr>
              <a:t>・周知ならびに確認することは下記の４点です</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　①育児休業・出生時育児休業に関する制度</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　②育児休業・出生時育児休業の申出先</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　③雇用保険の育児休業給付に関すること</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　④労働者が育児休業・出生時育児休業期間において負担すべき社会保険料の取扱</a:t>
            </a:r>
            <a:endParaRPr kumimoji="1" lang="en-US" altLang="ja-JP" sz="1200" dirty="0">
              <a:latin typeface="HGPｺﾞｼｯｸM" panose="020B0600000000000000" pitchFamily="50" charset="-128"/>
              <a:ea typeface="HGPｺﾞｼｯｸM" panose="020B0600000000000000" pitchFamily="50" charset="-128"/>
            </a:endParaRPr>
          </a:p>
        </p:txBody>
      </p:sp>
      <p:sp>
        <p:nvSpPr>
          <p:cNvPr id="9" name="テキスト ボックス 8">
            <a:extLst>
              <a:ext uri="{FF2B5EF4-FFF2-40B4-BE49-F238E27FC236}">
                <a16:creationId xmlns:a16="http://schemas.microsoft.com/office/drawing/2014/main" id="{2D69CC2C-81CE-9D7A-81B2-214A7916D629}"/>
              </a:ext>
            </a:extLst>
          </p:cNvPr>
          <p:cNvSpPr txBox="1"/>
          <p:nvPr/>
        </p:nvSpPr>
        <p:spPr>
          <a:xfrm>
            <a:off x="524121" y="4790760"/>
            <a:ext cx="1210588" cy="338554"/>
          </a:xfrm>
          <a:prstGeom prst="rect">
            <a:avLst/>
          </a:prstGeom>
          <a:noFill/>
        </p:spPr>
        <p:txBody>
          <a:bodyPr wrap="none" rtlCol="0">
            <a:spAutoFit/>
          </a:bodyPr>
          <a:lstStyle/>
          <a:p>
            <a:r>
              <a:rPr kumimoji="1" lang="ja-JP" altLang="en-US" sz="1600" dirty="0">
                <a:solidFill>
                  <a:srgbClr val="ED9A45"/>
                </a:solidFill>
                <a:latin typeface="HGPｺﾞｼｯｸE" panose="020B0900000000000000" pitchFamily="50" charset="-128"/>
                <a:ea typeface="HGPｺﾞｼｯｸE" panose="020B0900000000000000" pitchFamily="50" charset="-128"/>
              </a:rPr>
              <a:t>◎確認方法</a:t>
            </a:r>
          </a:p>
        </p:txBody>
      </p:sp>
      <p:sp>
        <p:nvSpPr>
          <p:cNvPr id="10" name="テキスト ボックス 9">
            <a:extLst>
              <a:ext uri="{FF2B5EF4-FFF2-40B4-BE49-F238E27FC236}">
                <a16:creationId xmlns:a16="http://schemas.microsoft.com/office/drawing/2014/main" id="{2386395E-9777-F5EF-489F-EC522B5FBA69}"/>
              </a:ext>
            </a:extLst>
          </p:cNvPr>
          <p:cNvSpPr txBox="1"/>
          <p:nvPr/>
        </p:nvSpPr>
        <p:spPr>
          <a:xfrm>
            <a:off x="524120" y="5061881"/>
            <a:ext cx="9643571" cy="461665"/>
          </a:xfrm>
          <a:prstGeom prst="rect">
            <a:avLst/>
          </a:prstGeom>
          <a:noFill/>
        </p:spPr>
        <p:txBody>
          <a:bodyPr wrap="square" rtlCol="0">
            <a:spAutoFit/>
          </a:bodyPr>
          <a:lstStyle/>
          <a:p>
            <a:r>
              <a:rPr kumimoji="1" lang="ja-JP" altLang="en-US" sz="1200" dirty="0">
                <a:latin typeface="HGPｺﾞｼｯｸM" panose="020B0600000000000000" pitchFamily="50" charset="-128"/>
                <a:ea typeface="HGPｺﾞｼｯｸM" panose="020B0600000000000000" pitchFamily="50" charset="-128"/>
              </a:rPr>
              <a:t>・対面もしくはオンラインで面談を行います</a:t>
            </a:r>
            <a:endParaRPr kumimoji="1" lang="en-US" altLang="ja-JP" sz="1200" dirty="0">
              <a:latin typeface="HGPｺﾞｼｯｸM" panose="020B0600000000000000" pitchFamily="50" charset="-128"/>
              <a:ea typeface="HGPｺﾞｼｯｸM" panose="020B0600000000000000" pitchFamily="50" charset="-128"/>
            </a:endParaRPr>
          </a:p>
          <a:p>
            <a:pPr algn="r"/>
            <a:r>
              <a:rPr kumimoji="1" lang="en-US" altLang="ja-JP" sz="1200" dirty="0">
                <a:latin typeface="HGPｺﾞｼｯｸM" panose="020B0600000000000000" pitchFamily="50" charset="-128"/>
                <a:ea typeface="HGPｺﾞｼｯｸM" panose="020B0600000000000000" pitchFamily="50" charset="-128"/>
              </a:rPr>
              <a:t>※</a:t>
            </a:r>
            <a:r>
              <a:rPr kumimoji="1" lang="ja-JP" altLang="en-US" sz="1200" dirty="0">
                <a:latin typeface="HGPｺﾞｼｯｸM" panose="020B0600000000000000" pitchFamily="50" charset="-128"/>
                <a:ea typeface="HGPｺﾞｼｯｸM" panose="020B0600000000000000" pitchFamily="50" charset="-128"/>
              </a:rPr>
              <a:t>ほかの方法を希望する場合は申し出てください</a:t>
            </a:r>
            <a:endParaRPr kumimoji="1" lang="en-US" altLang="ja-JP" sz="1200" dirty="0">
              <a:latin typeface="HGPｺﾞｼｯｸM" panose="020B0600000000000000" pitchFamily="50" charset="-128"/>
              <a:ea typeface="HGPｺﾞｼｯｸM" panose="020B0600000000000000" pitchFamily="50" charset="-128"/>
            </a:endParaRPr>
          </a:p>
        </p:txBody>
      </p:sp>
      <p:sp>
        <p:nvSpPr>
          <p:cNvPr id="11" name="四角形: 角を丸くする 10">
            <a:extLst>
              <a:ext uri="{FF2B5EF4-FFF2-40B4-BE49-F238E27FC236}">
                <a16:creationId xmlns:a16="http://schemas.microsoft.com/office/drawing/2014/main" id="{780D712D-29C0-66A8-450C-B948DCAFA8B9}"/>
              </a:ext>
            </a:extLst>
          </p:cNvPr>
          <p:cNvSpPr/>
          <p:nvPr/>
        </p:nvSpPr>
        <p:spPr>
          <a:xfrm>
            <a:off x="715321" y="1363252"/>
            <a:ext cx="876300" cy="264460"/>
          </a:xfrm>
          <a:prstGeom prst="roundRect">
            <a:avLst/>
          </a:prstGeom>
          <a:solidFill>
            <a:srgbClr val="ED9A45"/>
          </a:solidFill>
          <a:ln>
            <a:solidFill>
              <a:srgbClr val="ED9A4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2" name="テキスト ボックス 11">
            <a:extLst>
              <a:ext uri="{FF2B5EF4-FFF2-40B4-BE49-F238E27FC236}">
                <a16:creationId xmlns:a16="http://schemas.microsoft.com/office/drawing/2014/main" id="{036DB164-60EB-C92D-A739-97491BB6898B}"/>
              </a:ext>
            </a:extLst>
          </p:cNvPr>
          <p:cNvSpPr txBox="1"/>
          <p:nvPr/>
        </p:nvSpPr>
        <p:spPr>
          <a:xfrm>
            <a:off x="680191" y="1351461"/>
            <a:ext cx="902811" cy="307777"/>
          </a:xfrm>
          <a:prstGeom prst="rect">
            <a:avLst/>
          </a:prstGeom>
          <a:noFill/>
        </p:spPr>
        <p:txBody>
          <a:bodyPr wrap="none" rtlCol="0">
            <a:spAutoFit/>
          </a:bodyPr>
          <a:lstStyle/>
          <a:p>
            <a:r>
              <a:rPr kumimoji="1" lang="ja-JP" altLang="en-US" b="1" dirty="0">
                <a:solidFill>
                  <a:schemeClr val="bg1"/>
                </a:solidFill>
                <a:latin typeface="Calibri" panose="020F0502020204030204" pitchFamily="34" charset="0"/>
                <a:ea typeface="+mj-ea"/>
                <a:cs typeface="Calibri" panose="020F0502020204030204" pitchFamily="34" charset="0"/>
              </a:rPr>
              <a:t>全従業員</a:t>
            </a:r>
          </a:p>
        </p:txBody>
      </p:sp>
    </p:spTree>
    <p:extLst>
      <p:ext uri="{BB962C8B-B14F-4D97-AF65-F5344CB8AC3E}">
        <p14:creationId xmlns:p14="http://schemas.microsoft.com/office/powerpoint/2010/main" val="13520793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57"/>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FA21C7BB-9CD8-62BA-7371-FEC83CF774C1}"/>
              </a:ext>
            </a:extLst>
          </p:cNvPr>
          <p:cNvSpPr txBox="1"/>
          <p:nvPr/>
        </p:nvSpPr>
        <p:spPr>
          <a:xfrm>
            <a:off x="2335372" y="306173"/>
            <a:ext cx="917239" cy="400110"/>
          </a:xfrm>
          <a:prstGeom prst="rect">
            <a:avLst/>
          </a:prstGeom>
          <a:noFill/>
        </p:spPr>
        <p:txBody>
          <a:bodyPr wrap="none" rtlCol="0">
            <a:spAutoFit/>
          </a:bodyPr>
          <a:lstStyle/>
          <a:p>
            <a:r>
              <a:rPr kumimoji="1" lang="en-US" altLang="ja-JP" sz="2000" dirty="0">
                <a:latin typeface="Calibri" panose="020F0502020204030204" pitchFamily="34" charset="0"/>
                <a:cs typeface="Calibri" panose="020F0502020204030204" pitchFamily="34" charset="0"/>
              </a:rPr>
              <a:t>FILE 06</a:t>
            </a:r>
            <a:endParaRPr kumimoji="1" lang="ja-JP" altLang="en-US" sz="2000" dirty="0">
              <a:latin typeface="Calibri" panose="020F0502020204030204" pitchFamily="34" charset="0"/>
              <a:cs typeface="Calibri" panose="020F0502020204030204" pitchFamily="34" charset="0"/>
            </a:endParaRPr>
          </a:p>
        </p:txBody>
      </p:sp>
      <p:sp>
        <p:nvSpPr>
          <p:cNvPr id="3" name="テキスト ボックス 2">
            <a:extLst>
              <a:ext uri="{FF2B5EF4-FFF2-40B4-BE49-F238E27FC236}">
                <a16:creationId xmlns:a16="http://schemas.microsoft.com/office/drawing/2014/main" id="{10DAA066-A374-A11B-062E-08D4871F1D02}"/>
              </a:ext>
            </a:extLst>
          </p:cNvPr>
          <p:cNvSpPr txBox="1"/>
          <p:nvPr/>
        </p:nvSpPr>
        <p:spPr>
          <a:xfrm>
            <a:off x="2289627" y="1140261"/>
            <a:ext cx="6112571" cy="646331"/>
          </a:xfrm>
          <a:prstGeom prst="rect">
            <a:avLst/>
          </a:prstGeom>
          <a:noFill/>
        </p:spPr>
        <p:txBody>
          <a:bodyPr wrap="none" rtlCol="0">
            <a:spAutoFit/>
          </a:bodyPr>
          <a:lstStyle/>
          <a:p>
            <a:pPr algn="ctr"/>
            <a:r>
              <a:rPr kumimoji="1" lang="ja-JP" altLang="en-US" sz="3600" dirty="0">
                <a:latin typeface="HGPｺﾞｼｯｸE" panose="020B0900000000000000" pitchFamily="50" charset="-128"/>
                <a:ea typeface="HGPｺﾞｼｯｸE" panose="020B0900000000000000" pitchFamily="50" charset="-128"/>
              </a:rPr>
              <a:t>妊娠中に体調が悪くなったとき</a:t>
            </a:r>
          </a:p>
        </p:txBody>
      </p:sp>
      <p:sp>
        <p:nvSpPr>
          <p:cNvPr id="4" name="テキスト ボックス 3">
            <a:extLst>
              <a:ext uri="{FF2B5EF4-FFF2-40B4-BE49-F238E27FC236}">
                <a16:creationId xmlns:a16="http://schemas.microsoft.com/office/drawing/2014/main" id="{2C543B6C-D375-931B-3B9B-6977A32BA00E}"/>
              </a:ext>
            </a:extLst>
          </p:cNvPr>
          <p:cNvSpPr txBox="1"/>
          <p:nvPr/>
        </p:nvSpPr>
        <p:spPr>
          <a:xfrm>
            <a:off x="3377258" y="1887651"/>
            <a:ext cx="3937295" cy="646331"/>
          </a:xfrm>
          <a:prstGeom prst="rect">
            <a:avLst/>
          </a:prstGeom>
          <a:noFill/>
        </p:spPr>
        <p:txBody>
          <a:bodyPr wrap="none" rtlCol="0">
            <a:spAutoFit/>
          </a:bodyPr>
          <a:lstStyle/>
          <a:p>
            <a:pPr algn="ctr"/>
            <a:r>
              <a:rPr kumimoji="1" lang="ja-JP" altLang="en-US" sz="1800" u="sng" dirty="0">
                <a:uFill>
                  <a:solidFill>
                    <a:srgbClr val="FFFF00"/>
                  </a:solidFill>
                </a:uFill>
                <a:latin typeface="HGPｺﾞｼｯｸE" panose="020B0900000000000000" pitchFamily="50" charset="-128"/>
                <a:ea typeface="HGPｺﾞｼｯｸE" panose="020B0900000000000000" pitchFamily="50" charset="-128"/>
              </a:rPr>
              <a:t>安全第一です！</a:t>
            </a:r>
            <a:endParaRPr kumimoji="1" lang="en-US" altLang="ja-JP" sz="1800" u="sng" dirty="0">
              <a:uFill>
                <a:solidFill>
                  <a:srgbClr val="FFFF00"/>
                </a:solidFill>
              </a:uFill>
              <a:latin typeface="HGPｺﾞｼｯｸE" panose="020B0900000000000000" pitchFamily="50" charset="-128"/>
              <a:ea typeface="HGPｺﾞｼｯｸE" panose="020B0900000000000000" pitchFamily="50" charset="-128"/>
            </a:endParaRPr>
          </a:p>
          <a:p>
            <a:pPr algn="ctr"/>
            <a:r>
              <a:rPr kumimoji="1" lang="ja-JP" altLang="en-US" sz="1800" u="sng" dirty="0">
                <a:uFill>
                  <a:solidFill>
                    <a:srgbClr val="FFFF00"/>
                  </a:solidFill>
                </a:uFill>
                <a:latin typeface="HGPｺﾞｼｯｸE" panose="020B0900000000000000" pitchFamily="50" charset="-128"/>
                <a:ea typeface="HGPｺﾞｼｯｸE" panose="020B0900000000000000" pitchFamily="50" charset="-128"/>
              </a:rPr>
              <a:t>制度を活用して働き方を見直しましょう</a:t>
            </a:r>
            <a:endParaRPr kumimoji="1" lang="en-US" altLang="ja-JP" sz="1800" u="sng" dirty="0">
              <a:uFill>
                <a:solidFill>
                  <a:srgbClr val="FFFF00"/>
                </a:solidFill>
              </a:uFill>
              <a:latin typeface="HGPｺﾞｼｯｸE" panose="020B0900000000000000" pitchFamily="50" charset="-128"/>
              <a:ea typeface="HGPｺﾞｼｯｸE" panose="020B0900000000000000" pitchFamily="50" charset="-128"/>
            </a:endParaRPr>
          </a:p>
        </p:txBody>
      </p:sp>
      <p:sp>
        <p:nvSpPr>
          <p:cNvPr id="5" name="テキスト ボックス 4">
            <a:extLst>
              <a:ext uri="{FF2B5EF4-FFF2-40B4-BE49-F238E27FC236}">
                <a16:creationId xmlns:a16="http://schemas.microsoft.com/office/drawing/2014/main" id="{D99612A1-4021-9C61-3BA5-32A27266A003}"/>
              </a:ext>
            </a:extLst>
          </p:cNvPr>
          <p:cNvSpPr txBox="1"/>
          <p:nvPr/>
        </p:nvSpPr>
        <p:spPr>
          <a:xfrm>
            <a:off x="529448" y="2687870"/>
            <a:ext cx="1770036" cy="338554"/>
          </a:xfrm>
          <a:prstGeom prst="rect">
            <a:avLst/>
          </a:prstGeom>
          <a:noFill/>
        </p:spPr>
        <p:txBody>
          <a:bodyPr wrap="none" rtlCol="0">
            <a:spAutoFit/>
          </a:bodyPr>
          <a:lstStyle/>
          <a:p>
            <a:r>
              <a:rPr kumimoji="1" lang="ja-JP" altLang="en-US" sz="1600" dirty="0">
                <a:solidFill>
                  <a:srgbClr val="ED9A45"/>
                </a:solidFill>
                <a:latin typeface="HGPｺﾞｼｯｸE" panose="020B0900000000000000" pitchFamily="50" charset="-128"/>
                <a:ea typeface="HGPｺﾞｼｯｸE" panose="020B0900000000000000" pitchFamily="50" charset="-128"/>
              </a:rPr>
              <a:t>◎制度を活用する</a:t>
            </a:r>
          </a:p>
        </p:txBody>
      </p:sp>
      <p:sp>
        <p:nvSpPr>
          <p:cNvPr id="6" name="テキスト ボックス 5">
            <a:extLst>
              <a:ext uri="{FF2B5EF4-FFF2-40B4-BE49-F238E27FC236}">
                <a16:creationId xmlns:a16="http://schemas.microsoft.com/office/drawing/2014/main" id="{4B951807-4CEB-7533-65C6-6E89874D422E}"/>
              </a:ext>
            </a:extLst>
          </p:cNvPr>
          <p:cNvSpPr txBox="1"/>
          <p:nvPr/>
        </p:nvSpPr>
        <p:spPr>
          <a:xfrm>
            <a:off x="529448" y="3026424"/>
            <a:ext cx="6423553" cy="2123658"/>
          </a:xfrm>
          <a:prstGeom prst="rect">
            <a:avLst/>
          </a:prstGeom>
          <a:noFill/>
        </p:spPr>
        <p:txBody>
          <a:bodyPr wrap="none" rtlCol="0">
            <a:spAutoFit/>
          </a:bodyPr>
          <a:lstStyle/>
          <a:p>
            <a:r>
              <a:rPr kumimoji="1" lang="ja-JP" altLang="en-US" sz="1200" dirty="0">
                <a:latin typeface="HGPｺﾞｼｯｸM" panose="020B0600000000000000" pitchFamily="50" charset="-128"/>
                <a:ea typeface="HGPｺﾞｼｯｸM" panose="020B0600000000000000" pitchFamily="50" charset="-128"/>
              </a:rPr>
              <a:t>・つわりをはじめとして安静が必要な症状だと医師から指導されたときは、下記の制度を利用できます</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・制度を利用したい場合は上司または総務へ申し出てください</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・●●部や●●職の従業員は業務転換が難しい場合もあります</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　［制度一覧］</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　・軽易な業務への転換</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　・危険有害業務の禁止</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　・法定労働時間を超える労働の禁止</a:t>
            </a:r>
            <a:r>
              <a:rPr kumimoji="1" lang="en-US" altLang="ja-JP" sz="1200" dirty="0">
                <a:latin typeface="HGPｺﾞｼｯｸM" panose="020B0600000000000000" pitchFamily="50" charset="-128"/>
                <a:ea typeface="HGPｺﾞｼｯｸM" panose="020B0600000000000000" pitchFamily="50" charset="-128"/>
              </a:rPr>
              <a:t>※</a:t>
            </a:r>
          </a:p>
          <a:p>
            <a:r>
              <a:rPr kumimoji="1" lang="ja-JP" altLang="en-US" sz="1200" dirty="0">
                <a:latin typeface="HGPｺﾞｼｯｸM" panose="020B0600000000000000" pitchFamily="50" charset="-128"/>
                <a:ea typeface="HGPｺﾞｼｯｸM" panose="020B0600000000000000" pitchFamily="50" charset="-128"/>
              </a:rPr>
              <a:t>　・法定時間外労働、休日労働の禁止</a:t>
            </a:r>
            <a:r>
              <a:rPr kumimoji="1" lang="en-US" altLang="ja-JP" sz="1200" dirty="0">
                <a:latin typeface="HGPｺﾞｼｯｸM" panose="020B0600000000000000" pitchFamily="50" charset="-128"/>
                <a:ea typeface="HGPｺﾞｼｯｸM" panose="020B0600000000000000" pitchFamily="50" charset="-128"/>
              </a:rPr>
              <a:t>※</a:t>
            </a:r>
          </a:p>
          <a:p>
            <a:r>
              <a:rPr kumimoji="1" lang="ja-JP" altLang="en-US" sz="1200" dirty="0">
                <a:latin typeface="HGPｺﾞｼｯｸM" panose="020B0600000000000000" pitchFamily="50" charset="-128"/>
                <a:ea typeface="HGPｺﾞｼｯｸM" panose="020B0600000000000000" pitchFamily="50" charset="-128"/>
              </a:rPr>
              <a:t>　・深夜労働の禁止</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　・変形労働時間制の適用禁止（フレックスタイム制は</a:t>
            </a:r>
            <a:r>
              <a:rPr kumimoji="1" lang="en-US" altLang="ja-JP" sz="1200" dirty="0">
                <a:latin typeface="HGPｺﾞｼｯｸM" panose="020B0600000000000000" pitchFamily="50" charset="-128"/>
                <a:ea typeface="HGPｺﾞｼｯｸM" panose="020B0600000000000000" pitchFamily="50" charset="-128"/>
              </a:rPr>
              <a:t>OK</a:t>
            </a:r>
            <a:r>
              <a:rPr kumimoji="1" lang="ja-JP" altLang="en-US" sz="1200" dirty="0">
                <a:latin typeface="HGPｺﾞｼｯｸM" panose="020B0600000000000000" pitchFamily="50" charset="-128"/>
                <a:ea typeface="HGPｺﾞｼｯｸM" panose="020B0600000000000000" pitchFamily="50" charset="-128"/>
              </a:rPr>
              <a:t>）</a:t>
            </a:r>
            <a:r>
              <a:rPr kumimoji="1" lang="en-US" altLang="ja-JP" sz="1200" dirty="0">
                <a:latin typeface="HGPｺﾞｼｯｸM" panose="020B0600000000000000" pitchFamily="50" charset="-128"/>
                <a:ea typeface="HGPｺﾞｼｯｸM" panose="020B0600000000000000" pitchFamily="50" charset="-128"/>
              </a:rPr>
              <a:t>※</a:t>
            </a:r>
          </a:p>
          <a:p>
            <a:r>
              <a:rPr kumimoji="1" lang="ja-JP" altLang="en-US" sz="1200" dirty="0">
                <a:latin typeface="HGPｺﾞｼｯｸM" panose="020B0600000000000000" pitchFamily="50" charset="-128"/>
                <a:ea typeface="HGPｺﾞｼｯｸM" panose="020B0600000000000000" pitchFamily="50" charset="-128"/>
              </a:rPr>
              <a:t>　</a:t>
            </a:r>
            <a:r>
              <a:rPr kumimoji="1" lang="en-US" altLang="ja-JP" sz="1200" dirty="0">
                <a:latin typeface="HGPｺﾞｼｯｸM" panose="020B0600000000000000" pitchFamily="50" charset="-128"/>
                <a:ea typeface="HGPｺﾞｼｯｸM" panose="020B0600000000000000" pitchFamily="50" charset="-128"/>
              </a:rPr>
              <a:t>※</a:t>
            </a:r>
            <a:r>
              <a:rPr kumimoji="1" lang="ja-JP" altLang="en-US" sz="1200" dirty="0">
                <a:latin typeface="HGPｺﾞｼｯｸM" panose="020B0600000000000000" pitchFamily="50" charset="-128"/>
                <a:ea typeface="HGPｺﾞｼｯｸM" panose="020B0600000000000000" pitchFamily="50" charset="-128"/>
              </a:rPr>
              <a:t>は管理職は利用できません</a:t>
            </a:r>
            <a:endParaRPr kumimoji="1" lang="en-US" altLang="ja-JP" sz="1200" dirty="0">
              <a:latin typeface="HGPｺﾞｼｯｸM" panose="020B0600000000000000" pitchFamily="50" charset="-128"/>
              <a:ea typeface="HGPｺﾞｼｯｸM" panose="020B0600000000000000" pitchFamily="50" charset="-128"/>
            </a:endParaRPr>
          </a:p>
        </p:txBody>
      </p:sp>
      <p:sp>
        <p:nvSpPr>
          <p:cNvPr id="7" name="テキスト ボックス 6">
            <a:extLst>
              <a:ext uri="{FF2B5EF4-FFF2-40B4-BE49-F238E27FC236}">
                <a16:creationId xmlns:a16="http://schemas.microsoft.com/office/drawing/2014/main" id="{886D24DD-A4D6-0BA3-9D5D-D8CD3F1958C8}"/>
              </a:ext>
            </a:extLst>
          </p:cNvPr>
          <p:cNvSpPr txBox="1"/>
          <p:nvPr/>
        </p:nvSpPr>
        <p:spPr>
          <a:xfrm>
            <a:off x="470652" y="5200511"/>
            <a:ext cx="2299027" cy="338554"/>
          </a:xfrm>
          <a:prstGeom prst="rect">
            <a:avLst/>
          </a:prstGeom>
          <a:noFill/>
        </p:spPr>
        <p:txBody>
          <a:bodyPr wrap="none" rtlCol="0">
            <a:spAutoFit/>
          </a:bodyPr>
          <a:lstStyle/>
          <a:p>
            <a:r>
              <a:rPr kumimoji="1" lang="ja-JP" altLang="en-US" sz="1600" dirty="0">
                <a:solidFill>
                  <a:srgbClr val="ED9A45"/>
                </a:solidFill>
                <a:latin typeface="HGPｺﾞｼｯｸE" panose="020B0900000000000000" pitchFamily="50" charset="-128"/>
                <a:ea typeface="HGPｺﾞｼｯｸE" panose="020B0900000000000000" pitchFamily="50" charset="-128"/>
              </a:rPr>
              <a:t>◎医師の指示にしたがう</a:t>
            </a:r>
          </a:p>
        </p:txBody>
      </p:sp>
      <p:sp>
        <p:nvSpPr>
          <p:cNvPr id="11" name="テキスト ボックス 10">
            <a:extLst>
              <a:ext uri="{FF2B5EF4-FFF2-40B4-BE49-F238E27FC236}">
                <a16:creationId xmlns:a16="http://schemas.microsoft.com/office/drawing/2014/main" id="{E9133890-C3EA-AB3A-0CE9-04ED9B613FA1}"/>
              </a:ext>
            </a:extLst>
          </p:cNvPr>
          <p:cNvSpPr txBox="1"/>
          <p:nvPr/>
        </p:nvSpPr>
        <p:spPr>
          <a:xfrm>
            <a:off x="529448" y="5482372"/>
            <a:ext cx="9543020" cy="830997"/>
          </a:xfrm>
          <a:prstGeom prst="rect">
            <a:avLst/>
          </a:prstGeom>
          <a:noFill/>
        </p:spPr>
        <p:txBody>
          <a:bodyPr wrap="square" rtlCol="0">
            <a:spAutoFit/>
          </a:bodyPr>
          <a:lstStyle/>
          <a:p>
            <a:r>
              <a:rPr kumimoji="1" lang="ja-JP" altLang="en-US" sz="1200" dirty="0">
                <a:latin typeface="HGPｺﾞｼｯｸM" panose="020B0600000000000000" pitchFamily="50" charset="-128"/>
                <a:ea typeface="HGPｺﾞｼｯｸM" panose="020B0600000000000000" pitchFamily="50" charset="-128"/>
              </a:rPr>
              <a:t>・妊娠中に体調が悪くなったら医師の指示にしたがうようにしてください</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a:t>
            </a:r>
            <a:r>
              <a:rPr kumimoji="1" lang="ja-JP" altLang="en-US" sz="1200" dirty="0">
                <a:solidFill>
                  <a:srgbClr val="FF0000"/>
                </a:solidFill>
                <a:latin typeface="HGPｺﾞｼｯｸM" panose="020B0600000000000000" pitchFamily="50" charset="-128"/>
                <a:ea typeface="HGPｺﾞｼｯｸM" panose="020B0600000000000000" pitchFamily="50" charset="-128"/>
              </a:rPr>
              <a:t>医師からの指導内容を「母性健康管理指導事項連絡カード」を用いて上司に報告</a:t>
            </a:r>
            <a:r>
              <a:rPr kumimoji="1" lang="ja-JP" altLang="en-US" sz="1200" dirty="0">
                <a:latin typeface="HGPｺﾞｼｯｸM" panose="020B0600000000000000" pitchFamily="50" charset="-128"/>
                <a:ea typeface="HGPｺﾞｼｯｸM" panose="020B0600000000000000" pitchFamily="50" charset="-128"/>
              </a:rPr>
              <a:t>してください</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 「母性健康管理指導事項連絡カード」は厚生労働省のホームページからダウンロードできます。自治体によっては母子健康手帳に様式が記載されて</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　いるので、コピーして医師に記入してもらってください</a:t>
            </a:r>
          </a:p>
        </p:txBody>
      </p:sp>
      <p:sp>
        <p:nvSpPr>
          <p:cNvPr id="13" name="四角形: 角を丸くする 12">
            <a:extLst>
              <a:ext uri="{FF2B5EF4-FFF2-40B4-BE49-F238E27FC236}">
                <a16:creationId xmlns:a16="http://schemas.microsoft.com/office/drawing/2014/main" id="{2B9D067B-7A6B-2418-EB07-07C91E73A0C8}"/>
              </a:ext>
            </a:extLst>
          </p:cNvPr>
          <p:cNvSpPr/>
          <p:nvPr/>
        </p:nvSpPr>
        <p:spPr>
          <a:xfrm>
            <a:off x="680192" y="1364161"/>
            <a:ext cx="1082348" cy="307777"/>
          </a:xfrm>
          <a:prstGeom prst="roundRect">
            <a:avLst/>
          </a:prstGeom>
          <a:solidFill>
            <a:srgbClr val="ED9A45"/>
          </a:solidFill>
          <a:ln>
            <a:solidFill>
              <a:srgbClr val="ED9A4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ボックス 11">
            <a:extLst>
              <a:ext uri="{FF2B5EF4-FFF2-40B4-BE49-F238E27FC236}">
                <a16:creationId xmlns:a16="http://schemas.microsoft.com/office/drawing/2014/main" id="{7F81F94B-CC6C-16FB-8A0D-55A10CFF084D}"/>
              </a:ext>
            </a:extLst>
          </p:cNvPr>
          <p:cNvSpPr txBox="1"/>
          <p:nvPr/>
        </p:nvSpPr>
        <p:spPr>
          <a:xfrm>
            <a:off x="680191" y="1376861"/>
            <a:ext cx="1082348" cy="307777"/>
          </a:xfrm>
          <a:prstGeom prst="rect">
            <a:avLst/>
          </a:prstGeom>
          <a:noFill/>
        </p:spPr>
        <p:txBody>
          <a:bodyPr wrap="none" rtlCol="0">
            <a:spAutoFit/>
          </a:bodyPr>
          <a:lstStyle/>
          <a:p>
            <a:r>
              <a:rPr kumimoji="1" lang="ja-JP" altLang="en-US" b="1" dirty="0">
                <a:solidFill>
                  <a:schemeClr val="bg1"/>
                </a:solidFill>
                <a:latin typeface="Calibri" panose="020F0502020204030204" pitchFamily="34" charset="0"/>
                <a:ea typeface="+mj-ea"/>
                <a:cs typeface="Calibri" panose="020F0502020204030204" pitchFamily="34" charset="0"/>
              </a:rPr>
              <a:t>女性従業員</a:t>
            </a:r>
          </a:p>
        </p:txBody>
      </p:sp>
    </p:spTree>
    <p:extLst>
      <p:ext uri="{BB962C8B-B14F-4D97-AF65-F5344CB8AC3E}">
        <p14:creationId xmlns:p14="http://schemas.microsoft.com/office/powerpoint/2010/main" val="10632063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57"/>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FA21C7BB-9CD8-62BA-7371-FEC83CF774C1}"/>
              </a:ext>
            </a:extLst>
          </p:cNvPr>
          <p:cNvSpPr txBox="1"/>
          <p:nvPr/>
        </p:nvSpPr>
        <p:spPr>
          <a:xfrm>
            <a:off x="2335372" y="306173"/>
            <a:ext cx="917239" cy="400110"/>
          </a:xfrm>
          <a:prstGeom prst="rect">
            <a:avLst/>
          </a:prstGeom>
          <a:noFill/>
        </p:spPr>
        <p:txBody>
          <a:bodyPr wrap="none" rtlCol="0">
            <a:spAutoFit/>
          </a:bodyPr>
          <a:lstStyle/>
          <a:p>
            <a:r>
              <a:rPr kumimoji="1" lang="en-US" altLang="ja-JP" sz="2000" dirty="0">
                <a:latin typeface="Calibri" panose="020F0502020204030204" pitchFamily="34" charset="0"/>
                <a:cs typeface="Calibri" panose="020F0502020204030204" pitchFamily="34" charset="0"/>
              </a:rPr>
              <a:t>FILE 07</a:t>
            </a:r>
            <a:endParaRPr kumimoji="1" lang="ja-JP" altLang="en-US" sz="2000" dirty="0">
              <a:latin typeface="Calibri" panose="020F0502020204030204" pitchFamily="34" charset="0"/>
              <a:cs typeface="Calibri" panose="020F0502020204030204" pitchFamily="34" charset="0"/>
            </a:endParaRPr>
          </a:p>
        </p:txBody>
      </p:sp>
      <p:sp>
        <p:nvSpPr>
          <p:cNvPr id="3" name="テキスト ボックス 2">
            <a:extLst>
              <a:ext uri="{FF2B5EF4-FFF2-40B4-BE49-F238E27FC236}">
                <a16:creationId xmlns:a16="http://schemas.microsoft.com/office/drawing/2014/main" id="{10DAA066-A374-A11B-062E-08D4871F1D02}"/>
              </a:ext>
            </a:extLst>
          </p:cNvPr>
          <p:cNvSpPr txBox="1"/>
          <p:nvPr/>
        </p:nvSpPr>
        <p:spPr>
          <a:xfrm>
            <a:off x="2496419" y="1140261"/>
            <a:ext cx="5698996" cy="646331"/>
          </a:xfrm>
          <a:prstGeom prst="rect">
            <a:avLst/>
          </a:prstGeom>
          <a:noFill/>
        </p:spPr>
        <p:txBody>
          <a:bodyPr wrap="none" rtlCol="0">
            <a:spAutoFit/>
          </a:bodyPr>
          <a:lstStyle/>
          <a:p>
            <a:pPr algn="ctr"/>
            <a:r>
              <a:rPr kumimoji="1" lang="ja-JP" altLang="en-US" sz="3600" dirty="0">
                <a:latin typeface="HGPｺﾞｼｯｸE" panose="020B0900000000000000" pitchFamily="50" charset="-128"/>
                <a:ea typeface="HGPｺﾞｼｯｸE" panose="020B0900000000000000" pitchFamily="50" charset="-128"/>
              </a:rPr>
              <a:t>妊娠中の体調不良への対応</a:t>
            </a:r>
          </a:p>
        </p:txBody>
      </p:sp>
      <p:sp>
        <p:nvSpPr>
          <p:cNvPr id="4" name="テキスト ボックス 3">
            <a:extLst>
              <a:ext uri="{FF2B5EF4-FFF2-40B4-BE49-F238E27FC236}">
                <a16:creationId xmlns:a16="http://schemas.microsoft.com/office/drawing/2014/main" id="{2C543B6C-D375-931B-3B9B-6977A32BA00E}"/>
              </a:ext>
            </a:extLst>
          </p:cNvPr>
          <p:cNvSpPr txBox="1"/>
          <p:nvPr/>
        </p:nvSpPr>
        <p:spPr>
          <a:xfrm>
            <a:off x="4040099" y="1850626"/>
            <a:ext cx="2611612" cy="646331"/>
          </a:xfrm>
          <a:prstGeom prst="rect">
            <a:avLst/>
          </a:prstGeom>
          <a:noFill/>
        </p:spPr>
        <p:txBody>
          <a:bodyPr wrap="none" rtlCol="0">
            <a:spAutoFit/>
          </a:bodyPr>
          <a:lstStyle/>
          <a:p>
            <a:pPr algn="ctr"/>
            <a:r>
              <a:rPr kumimoji="1" lang="ja-JP" altLang="en-US" sz="1800" u="sng" dirty="0">
                <a:uFill>
                  <a:solidFill>
                    <a:srgbClr val="FFFF00"/>
                  </a:solidFill>
                </a:uFill>
                <a:latin typeface="HGPｺﾞｼｯｸE" panose="020B0900000000000000" pitchFamily="50" charset="-128"/>
                <a:ea typeface="HGPｺﾞｼｯｸE" panose="020B0900000000000000" pitchFamily="50" charset="-128"/>
              </a:rPr>
              <a:t>医師からの指導に基づき</a:t>
            </a:r>
            <a:endParaRPr kumimoji="1" lang="en-US" altLang="ja-JP" sz="1800" u="sng" dirty="0">
              <a:uFill>
                <a:solidFill>
                  <a:srgbClr val="FFFF00"/>
                </a:solidFill>
              </a:uFill>
              <a:latin typeface="HGPｺﾞｼｯｸE" panose="020B0900000000000000" pitchFamily="50" charset="-128"/>
              <a:ea typeface="HGPｺﾞｼｯｸE" panose="020B0900000000000000" pitchFamily="50" charset="-128"/>
            </a:endParaRPr>
          </a:p>
          <a:p>
            <a:pPr algn="ctr"/>
            <a:r>
              <a:rPr kumimoji="1" lang="ja-JP" altLang="en-US" sz="1800" u="sng" dirty="0">
                <a:uFill>
                  <a:solidFill>
                    <a:srgbClr val="FFFF00"/>
                  </a:solidFill>
                </a:uFill>
                <a:latin typeface="HGPｺﾞｼｯｸE" panose="020B0900000000000000" pitchFamily="50" charset="-128"/>
                <a:ea typeface="HGPｺﾞｼｯｸE" panose="020B0900000000000000" pitchFamily="50" charset="-128"/>
              </a:rPr>
              <a:t>働き方を見直します</a:t>
            </a:r>
            <a:endParaRPr kumimoji="1" lang="en-US" altLang="ja-JP" sz="1800" u="sng" dirty="0">
              <a:uFill>
                <a:solidFill>
                  <a:srgbClr val="FFFF00"/>
                </a:solidFill>
              </a:uFill>
              <a:latin typeface="HGPｺﾞｼｯｸE" panose="020B0900000000000000" pitchFamily="50" charset="-128"/>
              <a:ea typeface="HGPｺﾞｼｯｸE" panose="020B0900000000000000" pitchFamily="50" charset="-128"/>
            </a:endParaRPr>
          </a:p>
        </p:txBody>
      </p:sp>
      <p:sp>
        <p:nvSpPr>
          <p:cNvPr id="5" name="テキスト ボックス 4">
            <a:extLst>
              <a:ext uri="{FF2B5EF4-FFF2-40B4-BE49-F238E27FC236}">
                <a16:creationId xmlns:a16="http://schemas.microsoft.com/office/drawing/2014/main" id="{D99612A1-4021-9C61-3BA5-32A27266A003}"/>
              </a:ext>
            </a:extLst>
          </p:cNvPr>
          <p:cNvSpPr txBox="1"/>
          <p:nvPr/>
        </p:nvSpPr>
        <p:spPr>
          <a:xfrm>
            <a:off x="529448" y="2702062"/>
            <a:ext cx="2226892" cy="338554"/>
          </a:xfrm>
          <a:prstGeom prst="rect">
            <a:avLst/>
          </a:prstGeom>
          <a:noFill/>
        </p:spPr>
        <p:txBody>
          <a:bodyPr wrap="none" rtlCol="0">
            <a:spAutoFit/>
          </a:bodyPr>
          <a:lstStyle/>
          <a:p>
            <a:r>
              <a:rPr kumimoji="1" lang="ja-JP" altLang="en-US" sz="1600" dirty="0">
                <a:solidFill>
                  <a:srgbClr val="ED9A45"/>
                </a:solidFill>
                <a:latin typeface="HGPｺﾞｼｯｸE" panose="020B0900000000000000" pitchFamily="50" charset="-128"/>
                <a:ea typeface="HGPｺﾞｼｯｸE" panose="020B0900000000000000" pitchFamily="50" charset="-128"/>
              </a:rPr>
              <a:t>◎妊娠中の女性の身体</a:t>
            </a:r>
          </a:p>
        </p:txBody>
      </p:sp>
      <p:sp>
        <p:nvSpPr>
          <p:cNvPr id="6" name="テキスト ボックス 5">
            <a:extLst>
              <a:ext uri="{FF2B5EF4-FFF2-40B4-BE49-F238E27FC236}">
                <a16:creationId xmlns:a16="http://schemas.microsoft.com/office/drawing/2014/main" id="{4B951807-4CEB-7533-65C6-6E89874D422E}"/>
              </a:ext>
            </a:extLst>
          </p:cNvPr>
          <p:cNvSpPr txBox="1"/>
          <p:nvPr/>
        </p:nvSpPr>
        <p:spPr>
          <a:xfrm>
            <a:off x="529448" y="3004547"/>
            <a:ext cx="9632917" cy="2677656"/>
          </a:xfrm>
          <a:prstGeom prst="rect">
            <a:avLst/>
          </a:prstGeom>
          <a:noFill/>
        </p:spPr>
        <p:txBody>
          <a:bodyPr wrap="square" rtlCol="0">
            <a:spAutoFit/>
          </a:bodyPr>
          <a:lstStyle/>
          <a:p>
            <a:r>
              <a:rPr kumimoji="1" lang="ja-JP" altLang="en-US" sz="1200" dirty="0">
                <a:latin typeface="HGPｺﾞｼｯｸM" panose="020B0600000000000000" pitchFamily="50" charset="-128"/>
                <a:ea typeface="HGPｺﾞｼｯｸM" panose="020B0600000000000000" pitchFamily="50" charset="-128"/>
              </a:rPr>
              <a:t>・妊娠や出産により体調が変化し、体調不良となる女性は少なくありません</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・体調不良の程度は個人で異なります。その従業員の状況に応じて下記の必要な対応を取ります</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　［対応策一覧］</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　・軽易な業務への転換</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　・危険有害業務の禁止</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　・法定労働時間を超える労働の禁止</a:t>
            </a:r>
            <a:r>
              <a:rPr kumimoji="1" lang="en-US" altLang="ja-JP" sz="1200" dirty="0">
                <a:latin typeface="HGPｺﾞｼｯｸM" panose="020B0600000000000000" pitchFamily="50" charset="-128"/>
                <a:ea typeface="HGPｺﾞｼｯｸM" panose="020B0600000000000000" pitchFamily="50" charset="-128"/>
              </a:rPr>
              <a:t>※</a:t>
            </a:r>
          </a:p>
          <a:p>
            <a:r>
              <a:rPr kumimoji="1" lang="ja-JP" altLang="en-US" sz="1200" dirty="0">
                <a:latin typeface="HGPｺﾞｼｯｸM" panose="020B0600000000000000" pitchFamily="50" charset="-128"/>
                <a:ea typeface="HGPｺﾞｼｯｸM" panose="020B0600000000000000" pitchFamily="50" charset="-128"/>
              </a:rPr>
              <a:t>　・法定時間外労働、休日労働の禁止</a:t>
            </a:r>
            <a:r>
              <a:rPr kumimoji="1" lang="en-US" altLang="ja-JP" sz="1200" dirty="0">
                <a:latin typeface="HGPｺﾞｼｯｸM" panose="020B0600000000000000" pitchFamily="50" charset="-128"/>
                <a:ea typeface="HGPｺﾞｼｯｸM" panose="020B0600000000000000" pitchFamily="50" charset="-128"/>
              </a:rPr>
              <a:t>※</a:t>
            </a:r>
          </a:p>
          <a:p>
            <a:r>
              <a:rPr kumimoji="1" lang="ja-JP" altLang="en-US" sz="1200" dirty="0">
                <a:latin typeface="HGPｺﾞｼｯｸM" panose="020B0600000000000000" pitchFamily="50" charset="-128"/>
                <a:ea typeface="HGPｺﾞｼｯｸM" panose="020B0600000000000000" pitchFamily="50" charset="-128"/>
              </a:rPr>
              <a:t>　・深夜労働の禁止</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　・変形労働時間制の適用禁止（フレックスタイム制は</a:t>
            </a:r>
            <a:r>
              <a:rPr kumimoji="1" lang="en-US" altLang="ja-JP" sz="1200" dirty="0">
                <a:latin typeface="HGPｺﾞｼｯｸM" panose="020B0600000000000000" pitchFamily="50" charset="-128"/>
                <a:ea typeface="HGPｺﾞｼｯｸM" panose="020B0600000000000000" pitchFamily="50" charset="-128"/>
              </a:rPr>
              <a:t>OK</a:t>
            </a:r>
            <a:r>
              <a:rPr kumimoji="1" lang="ja-JP" altLang="en-US" sz="1200" dirty="0">
                <a:latin typeface="HGPｺﾞｼｯｸM" panose="020B0600000000000000" pitchFamily="50" charset="-128"/>
                <a:ea typeface="HGPｺﾞｼｯｸM" panose="020B0600000000000000" pitchFamily="50" charset="-128"/>
              </a:rPr>
              <a:t>）</a:t>
            </a:r>
            <a:r>
              <a:rPr kumimoji="1" lang="en-US" altLang="ja-JP" sz="1200" dirty="0">
                <a:latin typeface="HGPｺﾞｼｯｸM" panose="020B0600000000000000" pitchFamily="50" charset="-128"/>
                <a:ea typeface="HGPｺﾞｼｯｸM" panose="020B0600000000000000" pitchFamily="50" charset="-128"/>
              </a:rPr>
              <a:t>※</a:t>
            </a:r>
          </a:p>
          <a:p>
            <a:r>
              <a:rPr kumimoji="1" lang="ja-JP" altLang="en-US" sz="1200" dirty="0">
                <a:latin typeface="HGPｺﾞｼｯｸM" panose="020B0600000000000000" pitchFamily="50" charset="-128"/>
                <a:ea typeface="HGPｺﾞｼｯｸM" panose="020B0600000000000000" pitchFamily="50" charset="-128"/>
              </a:rPr>
              <a:t>　</a:t>
            </a:r>
            <a:r>
              <a:rPr kumimoji="1" lang="en-US" altLang="ja-JP" sz="1200" dirty="0">
                <a:latin typeface="HGPｺﾞｼｯｸM" panose="020B0600000000000000" pitchFamily="50" charset="-128"/>
                <a:ea typeface="HGPｺﾞｼｯｸM" panose="020B0600000000000000" pitchFamily="50" charset="-128"/>
              </a:rPr>
              <a:t>※</a:t>
            </a:r>
            <a:r>
              <a:rPr kumimoji="1" lang="ja-JP" altLang="en-US" sz="1200" dirty="0">
                <a:latin typeface="HGPｺﾞｼｯｸM" panose="020B0600000000000000" pitchFamily="50" charset="-128"/>
                <a:ea typeface="HGPｺﾞｼｯｸM" panose="020B0600000000000000" pitchFamily="50" charset="-128"/>
              </a:rPr>
              <a:t>は管理職は利用できません</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・上記の対応策は、あくまでも本人からの申請があった場合に行います。妊娠した従業員を気遣うばかりに、本人に事前に相談せず軽易な業務に転換さ</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　せることは、マタニティハラスメントとみなされます</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a:t>
            </a:r>
            <a:r>
              <a:rPr kumimoji="1" lang="ja-JP" altLang="en-US" sz="1200" dirty="0">
                <a:solidFill>
                  <a:srgbClr val="FF0000"/>
                </a:solidFill>
                <a:latin typeface="HGPｺﾞｼｯｸM" panose="020B0600000000000000" pitchFamily="50" charset="-128"/>
                <a:ea typeface="HGPｺﾞｼｯｸM" panose="020B0600000000000000" pitchFamily="50" charset="-128"/>
              </a:rPr>
              <a:t>あきらかに体調が悪いと見受けられるときは、年次有給休暇を活用するなどを促して、決して無理をさせないようにしましょう</a:t>
            </a:r>
            <a:endParaRPr kumimoji="1" lang="en-US" altLang="ja-JP" sz="1200" dirty="0">
              <a:solidFill>
                <a:srgbClr val="FF0000"/>
              </a:solidFill>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・配偶者が妊娠した男性従業員の働き方の配慮もお願いします</a:t>
            </a:r>
            <a:endParaRPr kumimoji="1" lang="en-US" altLang="ja-JP" sz="1200" dirty="0">
              <a:latin typeface="HGPｺﾞｼｯｸM" panose="020B0600000000000000" pitchFamily="50" charset="-128"/>
              <a:ea typeface="HGPｺﾞｼｯｸM" panose="020B0600000000000000" pitchFamily="50" charset="-128"/>
            </a:endParaRPr>
          </a:p>
        </p:txBody>
      </p:sp>
      <p:sp>
        <p:nvSpPr>
          <p:cNvPr id="7" name="テキスト ボックス 6">
            <a:extLst>
              <a:ext uri="{FF2B5EF4-FFF2-40B4-BE49-F238E27FC236}">
                <a16:creationId xmlns:a16="http://schemas.microsoft.com/office/drawing/2014/main" id="{886D24DD-A4D6-0BA3-9D5D-D8CD3F1958C8}"/>
              </a:ext>
            </a:extLst>
          </p:cNvPr>
          <p:cNvSpPr txBox="1"/>
          <p:nvPr/>
        </p:nvSpPr>
        <p:spPr>
          <a:xfrm>
            <a:off x="529446" y="5789683"/>
            <a:ext cx="2299027" cy="338554"/>
          </a:xfrm>
          <a:prstGeom prst="rect">
            <a:avLst/>
          </a:prstGeom>
          <a:noFill/>
        </p:spPr>
        <p:txBody>
          <a:bodyPr wrap="none" rtlCol="0">
            <a:spAutoFit/>
          </a:bodyPr>
          <a:lstStyle/>
          <a:p>
            <a:r>
              <a:rPr kumimoji="1" lang="ja-JP" altLang="en-US" sz="1600" dirty="0">
                <a:solidFill>
                  <a:srgbClr val="ED9A45"/>
                </a:solidFill>
                <a:latin typeface="HGPｺﾞｼｯｸE" panose="020B0900000000000000" pitchFamily="50" charset="-128"/>
                <a:ea typeface="HGPｺﾞｼｯｸE" panose="020B0900000000000000" pitchFamily="50" charset="-128"/>
              </a:rPr>
              <a:t>◎医師の指示にしたがう</a:t>
            </a:r>
          </a:p>
        </p:txBody>
      </p:sp>
      <p:sp>
        <p:nvSpPr>
          <p:cNvPr id="11" name="テキスト ボックス 10">
            <a:extLst>
              <a:ext uri="{FF2B5EF4-FFF2-40B4-BE49-F238E27FC236}">
                <a16:creationId xmlns:a16="http://schemas.microsoft.com/office/drawing/2014/main" id="{E9133890-C3EA-AB3A-0CE9-04ED9B613FA1}"/>
              </a:ext>
            </a:extLst>
          </p:cNvPr>
          <p:cNvSpPr txBox="1"/>
          <p:nvPr/>
        </p:nvSpPr>
        <p:spPr>
          <a:xfrm>
            <a:off x="529445" y="6096248"/>
            <a:ext cx="9632919" cy="646331"/>
          </a:xfrm>
          <a:prstGeom prst="rect">
            <a:avLst/>
          </a:prstGeom>
          <a:noFill/>
        </p:spPr>
        <p:txBody>
          <a:bodyPr wrap="square" rtlCol="0">
            <a:spAutoFit/>
          </a:bodyPr>
          <a:lstStyle/>
          <a:p>
            <a:r>
              <a:rPr kumimoji="1" lang="ja-JP" altLang="en-US" sz="1200" dirty="0">
                <a:latin typeface="HGPｺﾞｼｯｸM" panose="020B0600000000000000" pitchFamily="50" charset="-128"/>
                <a:ea typeface="HGPｺﾞｼｯｸM" panose="020B0600000000000000" pitchFamily="50" charset="-128"/>
              </a:rPr>
              <a:t>・妊娠中の従業員から「母性健康管理指導事項連絡カード」を用いて医師の指導内容を通知されることがあります</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・医師から指導を受けたときは、その従業員が受けた指導を守れるように会社として措置を講じなければなりません。そのため、「母性健康管理指導事項</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　連絡カード」を受け取ったら、総務へ連絡してください</a:t>
            </a:r>
            <a:endParaRPr kumimoji="1" lang="en-US" altLang="ja-JP" sz="1200" dirty="0">
              <a:latin typeface="HGPｺﾞｼｯｸM" panose="020B0600000000000000" pitchFamily="50" charset="-128"/>
              <a:ea typeface="HGPｺﾞｼｯｸM" panose="020B0600000000000000" pitchFamily="50" charset="-128"/>
            </a:endParaRPr>
          </a:p>
        </p:txBody>
      </p:sp>
      <p:sp>
        <p:nvSpPr>
          <p:cNvPr id="10" name="四角形: 角を丸くする 9">
            <a:extLst>
              <a:ext uri="{FF2B5EF4-FFF2-40B4-BE49-F238E27FC236}">
                <a16:creationId xmlns:a16="http://schemas.microsoft.com/office/drawing/2014/main" id="{A49880C3-87CF-11E0-17C7-668C0C40A307}"/>
              </a:ext>
            </a:extLst>
          </p:cNvPr>
          <p:cNvSpPr/>
          <p:nvPr/>
        </p:nvSpPr>
        <p:spPr>
          <a:xfrm>
            <a:off x="680192" y="1364161"/>
            <a:ext cx="723274" cy="307777"/>
          </a:xfrm>
          <a:prstGeom prst="roundRect">
            <a:avLst/>
          </a:prstGeom>
          <a:solidFill>
            <a:srgbClr val="ED9A45"/>
          </a:solidFill>
          <a:ln>
            <a:solidFill>
              <a:srgbClr val="ED9A4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ボックス 11">
            <a:extLst>
              <a:ext uri="{FF2B5EF4-FFF2-40B4-BE49-F238E27FC236}">
                <a16:creationId xmlns:a16="http://schemas.microsoft.com/office/drawing/2014/main" id="{F14651CA-4214-F0BE-CCEB-529997922E2C}"/>
              </a:ext>
            </a:extLst>
          </p:cNvPr>
          <p:cNvSpPr txBox="1"/>
          <p:nvPr/>
        </p:nvSpPr>
        <p:spPr>
          <a:xfrm>
            <a:off x="680191" y="1376861"/>
            <a:ext cx="723275" cy="307777"/>
          </a:xfrm>
          <a:prstGeom prst="rect">
            <a:avLst/>
          </a:prstGeom>
          <a:noFill/>
        </p:spPr>
        <p:txBody>
          <a:bodyPr wrap="none" rtlCol="0">
            <a:spAutoFit/>
          </a:bodyPr>
          <a:lstStyle/>
          <a:p>
            <a:r>
              <a:rPr kumimoji="1" lang="ja-JP" altLang="en-US" b="1" dirty="0">
                <a:solidFill>
                  <a:schemeClr val="bg1"/>
                </a:solidFill>
                <a:latin typeface="Calibri" panose="020F0502020204030204" pitchFamily="34" charset="0"/>
                <a:ea typeface="+mj-ea"/>
                <a:cs typeface="Calibri" panose="020F0502020204030204" pitchFamily="34" charset="0"/>
              </a:rPr>
              <a:t>管理職</a:t>
            </a:r>
          </a:p>
        </p:txBody>
      </p:sp>
    </p:spTree>
    <p:extLst>
      <p:ext uri="{BB962C8B-B14F-4D97-AF65-F5344CB8AC3E}">
        <p14:creationId xmlns:p14="http://schemas.microsoft.com/office/powerpoint/2010/main" val="18445271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57"/>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FA21C7BB-9CD8-62BA-7371-FEC83CF774C1}"/>
              </a:ext>
            </a:extLst>
          </p:cNvPr>
          <p:cNvSpPr txBox="1"/>
          <p:nvPr/>
        </p:nvSpPr>
        <p:spPr>
          <a:xfrm>
            <a:off x="2335372" y="306173"/>
            <a:ext cx="917239" cy="400110"/>
          </a:xfrm>
          <a:prstGeom prst="rect">
            <a:avLst/>
          </a:prstGeom>
          <a:noFill/>
        </p:spPr>
        <p:txBody>
          <a:bodyPr wrap="none" rtlCol="0">
            <a:spAutoFit/>
          </a:bodyPr>
          <a:lstStyle/>
          <a:p>
            <a:r>
              <a:rPr kumimoji="1" lang="en-US" altLang="ja-JP" sz="2000" dirty="0">
                <a:latin typeface="Calibri" panose="020F0502020204030204" pitchFamily="34" charset="0"/>
                <a:cs typeface="Calibri" panose="020F0502020204030204" pitchFamily="34" charset="0"/>
              </a:rPr>
              <a:t>FILE 08</a:t>
            </a:r>
            <a:endParaRPr kumimoji="1" lang="ja-JP" altLang="en-US" sz="2000" dirty="0">
              <a:latin typeface="Calibri" panose="020F0502020204030204" pitchFamily="34" charset="0"/>
              <a:cs typeface="Calibri" panose="020F0502020204030204" pitchFamily="34" charset="0"/>
            </a:endParaRPr>
          </a:p>
        </p:txBody>
      </p:sp>
      <p:sp>
        <p:nvSpPr>
          <p:cNvPr id="3" name="テキスト ボックス 2">
            <a:extLst>
              <a:ext uri="{FF2B5EF4-FFF2-40B4-BE49-F238E27FC236}">
                <a16:creationId xmlns:a16="http://schemas.microsoft.com/office/drawing/2014/main" id="{10DAA066-A374-A11B-062E-08D4871F1D02}"/>
              </a:ext>
            </a:extLst>
          </p:cNvPr>
          <p:cNvSpPr txBox="1"/>
          <p:nvPr/>
        </p:nvSpPr>
        <p:spPr>
          <a:xfrm>
            <a:off x="3241813" y="1140261"/>
            <a:ext cx="4208204" cy="646331"/>
          </a:xfrm>
          <a:prstGeom prst="rect">
            <a:avLst/>
          </a:prstGeom>
          <a:noFill/>
        </p:spPr>
        <p:txBody>
          <a:bodyPr wrap="none" rtlCol="0">
            <a:spAutoFit/>
          </a:bodyPr>
          <a:lstStyle/>
          <a:p>
            <a:pPr algn="ctr"/>
            <a:r>
              <a:rPr kumimoji="1" lang="ja-JP" altLang="en-US" sz="3600" dirty="0">
                <a:latin typeface="HGPｺﾞｼｯｸE" panose="020B0900000000000000" pitchFamily="50" charset="-128"/>
                <a:ea typeface="HGPｺﾞｼｯｸE" panose="020B0900000000000000" pitchFamily="50" charset="-128"/>
              </a:rPr>
              <a:t>産休の取得について</a:t>
            </a:r>
          </a:p>
        </p:txBody>
      </p:sp>
      <p:sp>
        <p:nvSpPr>
          <p:cNvPr id="5" name="テキスト ボックス 4">
            <a:extLst>
              <a:ext uri="{FF2B5EF4-FFF2-40B4-BE49-F238E27FC236}">
                <a16:creationId xmlns:a16="http://schemas.microsoft.com/office/drawing/2014/main" id="{D99612A1-4021-9C61-3BA5-32A27266A003}"/>
              </a:ext>
            </a:extLst>
          </p:cNvPr>
          <p:cNvSpPr txBox="1"/>
          <p:nvPr/>
        </p:nvSpPr>
        <p:spPr>
          <a:xfrm>
            <a:off x="529448" y="2702062"/>
            <a:ext cx="1410964" cy="338554"/>
          </a:xfrm>
          <a:prstGeom prst="rect">
            <a:avLst/>
          </a:prstGeom>
          <a:noFill/>
        </p:spPr>
        <p:txBody>
          <a:bodyPr wrap="none" rtlCol="0">
            <a:spAutoFit/>
          </a:bodyPr>
          <a:lstStyle/>
          <a:p>
            <a:r>
              <a:rPr kumimoji="1" lang="ja-JP" altLang="en-US" sz="1600" dirty="0">
                <a:solidFill>
                  <a:srgbClr val="ED9A45"/>
                </a:solidFill>
                <a:latin typeface="HGPｺﾞｼｯｸE" panose="020B0900000000000000" pitchFamily="50" charset="-128"/>
                <a:ea typeface="HGPｺﾞｼｯｸE" panose="020B0900000000000000" pitchFamily="50" charset="-128"/>
              </a:rPr>
              <a:t>◎産休の概要</a:t>
            </a:r>
          </a:p>
        </p:txBody>
      </p:sp>
      <p:sp>
        <p:nvSpPr>
          <p:cNvPr id="6" name="テキスト ボックス 5">
            <a:extLst>
              <a:ext uri="{FF2B5EF4-FFF2-40B4-BE49-F238E27FC236}">
                <a16:creationId xmlns:a16="http://schemas.microsoft.com/office/drawing/2014/main" id="{4B951807-4CEB-7533-65C6-6E89874D422E}"/>
              </a:ext>
            </a:extLst>
          </p:cNvPr>
          <p:cNvSpPr txBox="1"/>
          <p:nvPr/>
        </p:nvSpPr>
        <p:spPr>
          <a:xfrm>
            <a:off x="529447" y="3004547"/>
            <a:ext cx="9632917" cy="1384995"/>
          </a:xfrm>
          <a:prstGeom prst="rect">
            <a:avLst/>
          </a:prstGeom>
          <a:noFill/>
        </p:spPr>
        <p:txBody>
          <a:bodyPr wrap="square" rtlCol="0">
            <a:spAutoFit/>
          </a:bodyPr>
          <a:lstStyle/>
          <a:p>
            <a:r>
              <a:rPr kumimoji="1" lang="ja-JP" altLang="en-US" sz="1200" dirty="0">
                <a:latin typeface="HGPｺﾞｼｯｸM" panose="020B0600000000000000" pitchFamily="50" charset="-128"/>
                <a:ea typeface="HGPｺﾞｼｯｸM" panose="020B0600000000000000" pitchFamily="50" charset="-128"/>
              </a:rPr>
              <a:t>・出産するときは産前休業（出産予定日以前６週間</a:t>
            </a:r>
            <a:r>
              <a:rPr kumimoji="1" lang="en-US" altLang="ja-JP" sz="1200" dirty="0">
                <a:latin typeface="HGPｺﾞｼｯｸM" panose="020B0600000000000000" pitchFamily="50" charset="-128"/>
                <a:ea typeface="HGPｺﾞｼｯｸM" panose="020B0600000000000000" pitchFamily="50" charset="-128"/>
              </a:rPr>
              <a:t>※</a:t>
            </a:r>
            <a:r>
              <a:rPr kumimoji="1" lang="ja-JP" altLang="en-US" sz="1200" dirty="0">
                <a:latin typeface="HGPｺﾞｼｯｸM" panose="020B0600000000000000" pitchFamily="50" charset="-128"/>
                <a:ea typeface="HGPｺﾞｼｯｸM" panose="020B0600000000000000" pitchFamily="50" charset="-128"/>
              </a:rPr>
              <a:t>）、産後休業（出産後８週間）の休業を取得できます</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・産前休業は希望者のみが取得できます</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・産後休業は全員取得しなければなりません</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・ただし、産後６週間を経過し、出産した従業員本人が働くことを希望した場合、医師が「就業させても問題ない」と認めた業務に限り、就業が認められてい</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　ます</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・出産後、なるべく早く復職したいと考えている方は総務に申し出てください</a:t>
            </a:r>
            <a:endParaRPr kumimoji="1" lang="en-US" altLang="ja-JP" sz="1200" dirty="0">
              <a:latin typeface="HGPｺﾞｼｯｸM" panose="020B0600000000000000" pitchFamily="50" charset="-128"/>
              <a:ea typeface="HGPｺﾞｼｯｸM" panose="020B0600000000000000" pitchFamily="50" charset="-128"/>
            </a:endParaRPr>
          </a:p>
          <a:p>
            <a:pPr algn="r"/>
            <a:r>
              <a:rPr kumimoji="1" lang="en-US" altLang="ja-JP" sz="1200" dirty="0">
                <a:latin typeface="HGPｺﾞｼｯｸM" panose="020B0600000000000000" pitchFamily="50" charset="-128"/>
                <a:ea typeface="HGPｺﾞｼｯｸM" panose="020B0600000000000000" pitchFamily="50" charset="-128"/>
              </a:rPr>
              <a:t>※</a:t>
            </a:r>
            <a:r>
              <a:rPr kumimoji="1" lang="ja-JP" altLang="en-US" sz="1200" dirty="0">
                <a:latin typeface="HGPｺﾞｼｯｸM" panose="020B0600000000000000" pitchFamily="50" charset="-128"/>
                <a:ea typeface="HGPｺﾞｼｯｸM" panose="020B0600000000000000" pitchFamily="50" charset="-128"/>
              </a:rPr>
              <a:t>多胎妊娠の場合は</a:t>
            </a:r>
            <a:r>
              <a:rPr kumimoji="1" lang="en-US" altLang="ja-JP" sz="1200" dirty="0">
                <a:latin typeface="HGPｺﾞｼｯｸM" panose="020B0600000000000000" pitchFamily="50" charset="-128"/>
                <a:ea typeface="HGPｺﾞｼｯｸM" panose="020B0600000000000000" pitchFamily="50" charset="-128"/>
              </a:rPr>
              <a:t>14</a:t>
            </a:r>
            <a:r>
              <a:rPr kumimoji="1" lang="ja-JP" altLang="en-US" sz="1200" dirty="0">
                <a:latin typeface="HGPｺﾞｼｯｸM" panose="020B0600000000000000" pitchFamily="50" charset="-128"/>
                <a:ea typeface="HGPｺﾞｼｯｸM" panose="020B0600000000000000" pitchFamily="50" charset="-128"/>
              </a:rPr>
              <a:t>週間</a:t>
            </a:r>
            <a:endParaRPr kumimoji="1" lang="en-US" altLang="ja-JP" sz="1200" dirty="0">
              <a:latin typeface="HGPｺﾞｼｯｸM" panose="020B0600000000000000" pitchFamily="50" charset="-128"/>
              <a:ea typeface="HGPｺﾞｼｯｸM" panose="020B0600000000000000" pitchFamily="50" charset="-128"/>
            </a:endParaRPr>
          </a:p>
        </p:txBody>
      </p:sp>
      <p:sp>
        <p:nvSpPr>
          <p:cNvPr id="7" name="テキスト ボックス 6">
            <a:extLst>
              <a:ext uri="{FF2B5EF4-FFF2-40B4-BE49-F238E27FC236}">
                <a16:creationId xmlns:a16="http://schemas.microsoft.com/office/drawing/2014/main" id="{886D24DD-A4D6-0BA3-9D5D-D8CD3F1958C8}"/>
              </a:ext>
            </a:extLst>
          </p:cNvPr>
          <p:cNvSpPr txBox="1"/>
          <p:nvPr/>
        </p:nvSpPr>
        <p:spPr>
          <a:xfrm>
            <a:off x="529446" y="4389542"/>
            <a:ext cx="2728632" cy="338554"/>
          </a:xfrm>
          <a:prstGeom prst="rect">
            <a:avLst/>
          </a:prstGeom>
          <a:noFill/>
        </p:spPr>
        <p:txBody>
          <a:bodyPr wrap="none" rtlCol="0">
            <a:spAutoFit/>
          </a:bodyPr>
          <a:lstStyle/>
          <a:p>
            <a:r>
              <a:rPr kumimoji="1" lang="ja-JP" altLang="en-US" sz="1600" dirty="0">
                <a:solidFill>
                  <a:srgbClr val="ED9A45"/>
                </a:solidFill>
                <a:latin typeface="HGPｺﾞｼｯｸE" panose="020B0900000000000000" pitchFamily="50" charset="-128"/>
                <a:ea typeface="HGPｺﾞｼｯｸE" panose="020B0900000000000000" pitchFamily="50" charset="-128"/>
              </a:rPr>
              <a:t>◎上司または総務に申し出る</a:t>
            </a:r>
          </a:p>
        </p:txBody>
      </p:sp>
      <p:sp>
        <p:nvSpPr>
          <p:cNvPr id="11" name="テキスト ボックス 10">
            <a:extLst>
              <a:ext uri="{FF2B5EF4-FFF2-40B4-BE49-F238E27FC236}">
                <a16:creationId xmlns:a16="http://schemas.microsoft.com/office/drawing/2014/main" id="{E9133890-C3EA-AB3A-0CE9-04ED9B613FA1}"/>
              </a:ext>
            </a:extLst>
          </p:cNvPr>
          <p:cNvSpPr txBox="1"/>
          <p:nvPr/>
        </p:nvSpPr>
        <p:spPr>
          <a:xfrm>
            <a:off x="529446" y="4704250"/>
            <a:ext cx="5551520" cy="1015663"/>
          </a:xfrm>
          <a:prstGeom prst="rect">
            <a:avLst/>
          </a:prstGeom>
          <a:noFill/>
        </p:spPr>
        <p:txBody>
          <a:bodyPr wrap="none" rtlCol="0">
            <a:spAutoFit/>
          </a:bodyPr>
          <a:lstStyle/>
          <a:p>
            <a:r>
              <a:rPr kumimoji="1" lang="ja-JP" altLang="en-US" sz="1200" dirty="0">
                <a:latin typeface="HGPｺﾞｼｯｸM" panose="020B0600000000000000" pitchFamily="50" charset="-128"/>
                <a:ea typeface="HGPｺﾞｼｯｸM" panose="020B0600000000000000" pitchFamily="50" charset="-128"/>
              </a:rPr>
              <a:t>・</a:t>
            </a:r>
            <a:r>
              <a:rPr kumimoji="1" lang="ja-JP" altLang="en-US" sz="1200" dirty="0">
                <a:solidFill>
                  <a:srgbClr val="FF0000"/>
                </a:solidFill>
                <a:latin typeface="HGPｺﾞｼｯｸM" panose="020B0600000000000000" pitchFamily="50" charset="-128"/>
                <a:ea typeface="HGPｺﾞｼｯｸM" panose="020B0600000000000000" pitchFamily="50" charset="-128"/>
              </a:rPr>
              <a:t>産前休業の取得を希望するときには、なるべく早く上司または総務へ申し出てください</a:t>
            </a:r>
            <a:endParaRPr kumimoji="1" lang="en-US" altLang="ja-JP" sz="1200" dirty="0">
              <a:solidFill>
                <a:srgbClr val="FF0000"/>
              </a:solidFill>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・申出時には下記の書類の用意をお願いします</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　［産休申請時に用意する書類］</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　・「産前産後休業取得申出書」（社内の●●にてダウンロード可能です）</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　・出産予定日を確認できる書類（母子健康手帳のコピーなど）</a:t>
            </a:r>
            <a:endParaRPr kumimoji="1" lang="en-US" altLang="ja-JP" sz="1200" dirty="0">
              <a:latin typeface="HGPｺﾞｼｯｸM" panose="020B0600000000000000" pitchFamily="50" charset="-128"/>
              <a:ea typeface="HGPｺﾞｼｯｸM" panose="020B0600000000000000" pitchFamily="50" charset="-128"/>
            </a:endParaRPr>
          </a:p>
        </p:txBody>
      </p:sp>
      <p:sp>
        <p:nvSpPr>
          <p:cNvPr id="8" name="テキスト ボックス 7">
            <a:extLst>
              <a:ext uri="{FF2B5EF4-FFF2-40B4-BE49-F238E27FC236}">
                <a16:creationId xmlns:a16="http://schemas.microsoft.com/office/drawing/2014/main" id="{3A3897A4-1390-1CD4-2587-73FAAC5D3298}"/>
              </a:ext>
            </a:extLst>
          </p:cNvPr>
          <p:cNvSpPr txBox="1"/>
          <p:nvPr/>
        </p:nvSpPr>
        <p:spPr>
          <a:xfrm>
            <a:off x="529446" y="5843110"/>
            <a:ext cx="2231701" cy="338554"/>
          </a:xfrm>
          <a:prstGeom prst="rect">
            <a:avLst/>
          </a:prstGeom>
          <a:noFill/>
        </p:spPr>
        <p:txBody>
          <a:bodyPr wrap="none" rtlCol="0">
            <a:spAutoFit/>
          </a:bodyPr>
          <a:lstStyle/>
          <a:p>
            <a:r>
              <a:rPr kumimoji="1" lang="ja-JP" altLang="en-US" sz="1600" dirty="0">
                <a:solidFill>
                  <a:srgbClr val="ED9A45"/>
                </a:solidFill>
                <a:latin typeface="HGPｺﾞｼｯｸE" panose="020B0900000000000000" pitchFamily="50" charset="-128"/>
                <a:ea typeface="HGPｺﾞｼｯｸE" panose="020B0900000000000000" pitchFamily="50" charset="-128"/>
              </a:rPr>
              <a:t>◎年次有給休暇の活用</a:t>
            </a:r>
          </a:p>
        </p:txBody>
      </p:sp>
      <p:sp>
        <p:nvSpPr>
          <p:cNvPr id="9" name="テキスト ボックス 8">
            <a:extLst>
              <a:ext uri="{FF2B5EF4-FFF2-40B4-BE49-F238E27FC236}">
                <a16:creationId xmlns:a16="http://schemas.microsoft.com/office/drawing/2014/main" id="{F7E382B7-B5C8-1CF9-2F38-03FF1D461436}"/>
              </a:ext>
            </a:extLst>
          </p:cNvPr>
          <p:cNvSpPr txBox="1"/>
          <p:nvPr/>
        </p:nvSpPr>
        <p:spPr>
          <a:xfrm>
            <a:off x="529446" y="6127159"/>
            <a:ext cx="6157455" cy="461665"/>
          </a:xfrm>
          <a:prstGeom prst="rect">
            <a:avLst/>
          </a:prstGeom>
          <a:noFill/>
        </p:spPr>
        <p:txBody>
          <a:bodyPr wrap="none" rtlCol="0">
            <a:spAutoFit/>
          </a:bodyPr>
          <a:lstStyle/>
          <a:p>
            <a:r>
              <a:rPr kumimoji="1" lang="ja-JP" altLang="en-US" sz="1200" dirty="0">
                <a:latin typeface="HGPｺﾞｼｯｸM" panose="020B0600000000000000" pitchFamily="50" charset="-128"/>
                <a:ea typeface="HGPｺﾞｼｯｸM" panose="020B0600000000000000" pitchFamily="50" charset="-128"/>
              </a:rPr>
              <a:t>・産休前に年次有給休暇を取得して、休業期間を長くしても問題ありません</a:t>
            </a:r>
            <a:endParaRPr kumimoji="1" lang="en-US" altLang="ja-JP" sz="1200" dirty="0">
              <a:latin typeface="HGPｺﾞｼｯｸM" panose="020B0600000000000000" pitchFamily="50" charset="-128"/>
              <a:ea typeface="HGPｺﾞｼｯｸM" panose="020B0600000000000000" pitchFamily="50" charset="-128"/>
            </a:endParaRPr>
          </a:p>
          <a:p>
            <a:r>
              <a:rPr kumimoji="1" lang="ja-JP" altLang="en-US" sz="1200" dirty="0">
                <a:latin typeface="HGPｺﾞｼｯｸM" panose="020B0600000000000000" pitchFamily="50" charset="-128"/>
                <a:ea typeface="HGPｺﾞｼｯｸM" panose="020B0600000000000000" pitchFamily="50" charset="-128"/>
              </a:rPr>
              <a:t>・年次有給休暇の活用を考えている方は、産休の申出時に上司または総務へ申し出てください</a:t>
            </a:r>
            <a:endParaRPr kumimoji="1" lang="en-US" altLang="ja-JP" sz="1200" dirty="0">
              <a:latin typeface="HGPｺﾞｼｯｸM" panose="020B0600000000000000" pitchFamily="50" charset="-128"/>
              <a:ea typeface="HGPｺﾞｼｯｸM" panose="020B0600000000000000" pitchFamily="50" charset="-128"/>
            </a:endParaRPr>
          </a:p>
        </p:txBody>
      </p:sp>
      <p:sp>
        <p:nvSpPr>
          <p:cNvPr id="10" name="四角形: 角を丸くする 9">
            <a:extLst>
              <a:ext uri="{FF2B5EF4-FFF2-40B4-BE49-F238E27FC236}">
                <a16:creationId xmlns:a16="http://schemas.microsoft.com/office/drawing/2014/main" id="{51101F5D-CB3B-3CFE-8DE3-A727F63C9382}"/>
              </a:ext>
            </a:extLst>
          </p:cNvPr>
          <p:cNvSpPr/>
          <p:nvPr/>
        </p:nvSpPr>
        <p:spPr>
          <a:xfrm>
            <a:off x="680192" y="1364161"/>
            <a:ext cx="1082348" cy="307777"/>
          </a:xfrm>
          <a:prstGeom prst="roundRect">
            <a:avLst/>
          </a:prstGeom>
          <a:solidFill>
            <a:srgbClr val="ED9A45"/>
          </a:solidFill>
          <a:ln>
            <a:solidFill>
              <a:srgbClr val="ED9A4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ボックス 11">
            <a:extLst>
              <a:ext uri="{FF2B5EF4-FFF2-40B4-BE49-F238E27FC236}">
                <a16:creationId xmlns:a16="http://schemas.microsoft.com/office/drawing/2014/main" id="{62471834-E7DE-5EE9-F4E7-28857D7DF463}"/>
              </a:ext>
            </a:extLst>
          </p:cNvPr>
          <p:cNvSpPr txBox="1"/>
          <p:nvPr/>
        </p:nvSpPr>
        <p:spPr>
          <a:xfrm>
            <a:off x="680191" y="1376861"/>
            <a:ext cx="1082348" cy="307777"/>
          </a:xfrm>
          <a:prstGeom prst="rect">
            <a:avLst/>
          </a:prstGeom>
          <a:noFill/>
        </p:spPr>
        <p:txBody>
          <a:bodyPr wrap="none" rtlCol="0">
            <a:spAutoFit/>
          </a:bodyPr>
          <a:lstStyle/>
          <a:p>
            <a:r>
              <a:rPr kumimoji="1" lang="ja-JP" altLang="en-US" b="1" dirty="0">
                <a:solidFill>
                  <a:schemeClr val="bg1"/>
                </a:solidFill>
                <a:latin typeface="Calibri" panose="020F0502020204030204" pitchFamily="34" charset="0"/>
                <a:ea typeface="+mj-ea"/>
                <a:cs typeface="Calibri" panose="020F0502020204030204" pitchFamily="34" charset="0"/>
              </a:rPr>
              <a:t>女性従業員</a:t>
            </a:r>
          </a:p>
        </p:txBody>
      </p:sp>
      <p:sp>
        <p:nvSpPr>
          <p:cNvPr id="13" name="テキスト ボックス 12">
            <a:extLst>
              <a:ext uri="{FF2B5EF4-FFF2-40B4-BE49-F238E27FC236}">
                <a16:creationId xmlns:a16="http://schemas.microsoft.com/office/drawing/2014/main" id="{3E2C4E65-E4EF-B2C8-2F10-56FA07E3AAF1}"/>
              </a:ext>
            </a:extLst>
          </p:cNvPr>
          <p:cNvSpPr txBox="1"/>
          <p:nvPr/>
        </p:nvSpPr>
        <p:spPr>
          <a:xfrm>
            <a:off x="3871783" y="1862154"/>
            <a:ext cx="2948244" cy="646331"/>
          </a:xfrm>
          <a:prstGeom prst="rect">
            <a:avLst/>
          </a:prstGeom>
          <a:noFill/>
        </p:spPr>
        <p:txBody>
          <a:bodyPr wrap="none" rtlCol="0">
            <a:spAutoFit/>
          </a:bodyPr>
          <a:lstStyle/>
          <a:p>
            <a:pPr algn="ctr"/>
            <a:r>
              <a:rPr kumimoji="1" lang="ja-JP" altLang="en-US" sz="1800" u="sng" dirty="0">
                <a:uFill>
                  <a:solidFill>
                    <a:srgbClr val="FFFF00"/>
                  </a:solidFill>
                </a:uFill>
                <a:latin typeface="HGPｺﾞｼｯｸE" panose="020B0900000000000000" pitchFamily="50" charset="-128"/>
                <a:ea typeface="HGPｺﾞｼｯｸE" panose="020B0900000000000000" pitchFamily="50" charset="-128"/>
              </a:rPr>
              <a:t>取得を希望する場合は</a:t>
            </a:r>
            <a:endParaRPr kumimoji="1" lang="en-US" altLang="ja-JP" sz="1800" u="sng" dirty="0">
              <a:uFill>
                <a:solidFill>
                  <a:srgbClr val="FFFF00"/>
                </a:solidFill>
              </a:uFill>
              <a:latin typeface="HGPｺﾞｼｯｸE" panose="020B0900000000000000" pitchFamily="50" charset="-128"/>
              <a:ea typeface="HGPｺﾞｼｯｸE" panose="020B0900000000000000" pitchFamily="50" charset="-128"/>
            </a:endParaRPr>
          </a:p>
          <a:p>
            <a:pPr algn="ctr"/>
            <a:r>
              <a:rPr kumimoji="1" lang="ja-JP" altLang="en-US" sz="1800" u="sng" dirty="0">
                <a:uFill>
                  <a:solidFill>
                    <a:srgbClr val="FFFF00"/>
                  </a:solidFill>
                </a:uFill>
                <a:latin typeface="HGPｺﾞｼｯｸE" panose="020B0900000000000000" pitchFamily="50" charset="-128"/>
                <a:ea typeface="HGPｺﾞｼｯｸE" panose="020B0900000000000000" pitchFamily="50" charset="-128"/>
              </a:rPr>
              <a:t>なるべく早く申し出てください</a:t>
            </a:r>
            <a:endParaRPr kumimoji="1" lang="en-US" altLang="ja-JP" sz="1800" u="sng" dirty="0">
              <a:uFill>
                <a:solidFill>
                  <a:srgbClr val="FFFF00"/>
                </a:solidFill>
              </a:uFill>
              <a:latin typeface="HGPｺﾞｼｯｸE" panose="020B0900000000000000" pitchFamily="50" charset="-128"/>
              <a:ea typeface="HGPｺﾞｼｯｸE" panose="020B0900000000000000" pitchFamily="50" charset="-128"/>
            </a:endParaRPr>
          </a:p>
        </p:txBody>
      </p:sp>
    </p:spTree>
    <p:extLst>
      <p:ext uri="{BB962C8B-B14F-4D97-AF65-F5344CB8AC3E}">
        <p14:creationId xmlns:p14="http://schemas.microsoft.com/office/powerpoint/2010/main" val="2685911244"/>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920</TotalTime>
  <Words>5940</Words>
  <Application>Microsoft Office PowerPoint</Application>
  <PresentationFormat>ユーザー設定</PresentationFormat>
  <Paragraphs>507</Paragraphs>
  <Slides>29</Slides>
  <Notes>29</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29</vt:i4>
      </vt:variant>
    </vt:vector>
  </HeadingPairs>
  <TitlesOfParts>
    <vt:vector size="34" baseType="lpstr">
      <vt:lpstr>HGPｺﾞｼｯｸE</vt:lpstr>
      <vt:lpstr>HGPｺﾞｼｯｸM</vt:lpstr>
      <vt:lpstr>Arial</vt:lpstr>
      <vt:lpstr>Calibri</vt:lpstr>
      <vt:lpstr>Simple Light</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cp:lastModifiedBy>金丸 信丈</cp:lastModifiedBy>
  <cp:revision>11</cp:revision>
  <cp:lastPrinted>2023-05-01T09:59:14Z</cp:lastPrinted>
  <dcterms:modified xsi:type="dcterms:W3CDTF">2023-05-01T10:16:28Z</dcterms:modified>
</cp:coreProperties>
</file>